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media/image3.jpeg" ContentType="image/jpeg"/>
  <Override PartName="/ppt/notesSlides/notesSlide2.xml" ContentType="application/vnd.openxmlformats-officedocument.presentationml.notesSlide+xml"/>
  <Override PartName="/ppt/media/media1.mp4" ContentType="video/unknown"/>
  <Override PartName="/ppt/media/image4.jpeg" ContentType="image/jpeg"/>
  <Override PartName="/ppt/notesSlides/notesSlide3.xml" ContentType="application/vnd.openxmlformats-officedocument.presentationml.notesSlide+xml"/>
  <Override PartName="/ppt/media/image5.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jpeg" ContentType="image/jpeg"/>
  <Override PartName="/ppt/notesSlides/notesSlide10.xml" ContentType="application/vnd.openxmlformats-officedocument.presentationml.notesSlide+xml"/>
  <Override PartName="/ppt/media/image8.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b="def" i="def"/>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b="def" i="def"/>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b="def" i="def"/>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p:nvPr>
            <p:ph type="sldImg"/>
          </p:nvPr>
        </p:nvSpPr>
        <p:spPr>
          <a:xfrm>
            <a:off x="1143000" y="685800"/>
            <a:ext cx="4572000" cy="3429000"/>
          </a:xfrm>
          <a:prstGeom prst="rect">
            <a:avLst/>
          </a:prstGeom>
        </p:spPr>
        <p:txBody>
          <a:bodyPr/>
          <a:lstStyle/>
          <a:p>
            <a:pPr lvl="0"/>
          </a:p>
        </p:txBody>
      </p:sp>
      <p:sp>
        <p:nvSpPr>
          <p:cNvPr id="49" name="Shape 49"/>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sldImg"/>
          </p:nvPr>
        </p:nvSpPr>
        <p:spPr>
          <a:prstGeom prst="rect">
            <a:avLst/>
          </a:prstGeom>
        </p:spPr>
        <p:txBody>
          <a:bodyPr/>
          <a:lstStyle/>
          <a:p>
            <a:pPr lvl="0"/>
          </a:p>
        </p:txBody>
      </p:sp>
      <p:sp>
        <p:nvSpPr>
          <p:cNvPr id="63" name="Shape 63"/>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Students explore the concept that people can connect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with one another through the Internet. They understand how the ability for people to communicate online can unite a community.</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discuss the nature of the Internet, and understand that while it is not a “real” physical place, it is made up of real people. They use a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graphic representation to explain the different in-person connections they have with their family, friends, and community. Students then use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the same graphic model to represent how they could connect to others on the Internet by creating maps of their potential online community.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lvl="0"/>
          </a:p>
        </p:txBody>
      </p:sp>
      <p:sp>
        <p:nvSpPr>
          <p:cNvPr id="143" name="Shape 143"/>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Closing</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Wrapping it up</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You can use these questions to assess your students’ understanding of the lesson objectives</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What is the difference between your in-person community and your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online community?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Their online community includes people they may not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see on a regular basis but with whom they could connect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on the Internet.</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What do the lines on your maps show?</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They show the Internet connections between students and the people in the online community they would like to create.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When you go online, do you really go somewhere?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might explain that their bodies don’t move, but that they might feel like they can visit places in their community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lvl="0"/>
          </a:p>
        </p:txBody>
      </p:sp>
      <p:sp>
        <p:nvSpPr>
          <p:cNvPr id="151" name="Shape 15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Closing</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Wrapping it up</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You can use these questions to assess your students’ understanding of the lesson objectives</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What is the difference between your in-person community and your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online community?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Their online community includes people they may not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see on a regular basis but with whom they could connect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on the Internet.</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What do the lines on your maps show?</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They show the Internet connections between students and the people in the online community they would like to create.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When you go online, do you really go somewhere?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might explain that their bodies don’t move, but that they might feel like they can visit places in their community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lvl="0"/>
          </a:p>
        </p:txBody>
      </p:sp>
      <p:sp>
        <p:nvSpPr>
          <p:cNvPr id="159" name="Shape 159"/>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Closing</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Wrapping it up</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You can use these questions to assess your students’ understanding of the lesson objectives</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What is the difference between your in-person community and your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online community?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Their online community includes people they may not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see on a regular basis but with whom they could connect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on the Internet.</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What do the lines on your maps show?</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They show the Internet connections between students and the people in the online community they would like to create.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When you go online, do you really go somewhere?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might explain that their bodies don’t move, but that they might feel like they can visit places in their community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ph type="sldImg"/>
          </p:nvPr>
        </p:nvSpPr>
        <p:spPr>
          <a:prstGeom prst="rect">
            <a:avLst/>
          </a:prstGeom>
        </p:spPr>
        <p:txBody>
          <a:bodyPr/>
          <a:lstStyle/>
          <a:p>
            <a:pPr lvl="0"/>
          </a:p>
        </p:txBody>
      </p:sp>
      <p:sp>
        <p:nvSpPr>
          <p:cNvPr id="76" name="Shape 76"/>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Introduction</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Warm-up </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SHOW</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the “What Is the Internet?” video.</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INVITE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to share their reactions to the video.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What did they agree with? </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How would they describe the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Internet to a younger sibling, cousin, or friend?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 name="Shape 88"/>
          <p:cNvSpPr/>
          <p:nvPr>
            <p:ph type="sldImg"/>
          </p:nvPr>
        </p:nvSpPr>
        <p:spPr>
          <a:prstGeom prst="rect">
            <a:avLst/>
          </a:prstGeom>
        </p:spPr>
        <p:txBody>
          <a:bodyPr/>
          <a:lstStyle/>
          <a:p>
            <a:pPr lvl="0"/>
          </a:p>
        </p:txBody>
      </p:sp>
      <p:sp>
        <p:nvSpPr>
          <p:cNvPr id="89" name="Shape 89"/>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Ask</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Is the Internet a place? </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Encourage all student responses, but make sure students understand that the Internet is not a real place that you can physically visit, like a playground. However, it is made up of real people, who can connect with one another through computer connections even when they are not in the same place.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sldImg"/>
          </p:nvPr>
        </p:nvSpPr>
        <p:spPr>
          <a:prstGeom prst="rect">
            <a:avLst/>
          </a:prstGeom>
        </p:spPr>
        <p:txBody>
          <a:bodyPr/>
          <a:lstStyle/>
          <a:p>
            <a:pPr lvl="0"/>
          </a:p>
        </p:txBody>
      </p:sp>
      <p:sp>
        <p:nvSpPr>
          <p:cNvPr id="97" name="Shape 97"/>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ASK:</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If the center circle is you, what people might be in the second circle?</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GUIDE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to understand that because this circle is the closest one to them, this circle should contain the people they are closest to in their lives. (You may wish to take this opportunity to make sure students understand the two possible meanings of the word close.) This would include family members, close friends, and other people who are important to them. Have them focus on people they see in person in their daily lives. Label the circle “My Family and Friends.”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ph type="sldImg"/>
          </p:nvPr>
        </p:nvSpPr>
        <p:spPr>
          <a:prstGeom prst="rect">
            <a:avLst/>
          </a:prstGeom>
        </p:spPr>
        <p:txBody>
          <a:bodyPr/>
          <a:lstStyle/>
          <a:p>
            <a:pPr lvl="0"/>
          </a:p>
        </p:txBody>
      </p:sp>
      <p:sp>
        <p:nvSpPr>
          <p:cNvPr id="103" name="Shape 103"/>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Teach 2</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Online Community Map</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DISTRIBUTE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copies of the Online Community Map Student Handout, one for each student. Also distribute scratch paper and colored pencils, crayons, or markers. You may wish to arrange students in groups so that they can share supplies.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 name="Shape 115"/>
          <p:cNvSpPr/>
          <p:nvPr>
            <p:ph type="sldImg"/>
          </p:nvPr>
        </p:nvSpPr>
        <p:spPr>
          <a:prstGeom prst="rect">
            <a:avLst/>
          </a:prstGeom>
        </p:spPr>
        <p:txBody>
          <a:bodyPr/>
          <a:lstStyle/>
          <a:p>
            <a:pPr lvl="0"/>
          </a:p>
        </p:txBody>
      </p:sp>
      <p:sp>
        <p:nvSpPr>
          <p:cNvPr id="116" name="Shape 116"/>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Guide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the students using the TIPS suggestions.</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ENCOURAGE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to use scratch paper to list all of the people and places they connect with or would like to connect with on the Internet</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INVITE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to use the Online Community Map Student Handout to create a map of their online connections. They should write down or draw a simple picture of each person or place on their list, putting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it in the appropriate circle, depending on whether they are close friends and family or members of their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larger community.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lvl="0"/>
          </a:p>
        </p:txBody>
      </p:sp>
      <p:sp>
        <p:nvSpPr>
          <p:cNvPr id="123" name="Shape 123"/>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Guide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the students using the TIPS suggestions.</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ENCOURAGE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to use scratch paper to list all of the people and places they connect with or would like to connect with on the Internet</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INVITE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to use the Online Community Map Student Handout to create a map of their online connections. They should write down or draw a simple picture of each person or place on their list, putting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it in the appropriate circle, depending on whether they are close friends and family or members of their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larger community.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sldImg"/>
          </p:nvPr>
        </p:nvSpPr>
        <p:spPr>
          <a:prstGeom prst="rect">
            <a:avLst/>
          </a:prstGeom>
        </p:spPr>
        <p:txBody>
          <a:bodyPr/>
          <a:lstStyle/>
          <a:p>
            <a:pPr lvl="0"/>
          </a:p>
        </p:txBody>
      </p:sp>
      <p:sp>
        <p:nvSpPr>
          <p:cNvPr id="128" name="Shape 128"/>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Guide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the students using the TIPS suggestions.</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ENCOURAGE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to use scratch paper to list all of the people and places they connect with or would like to connect with on the Internet</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INVITE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to use the Online Community Map Student Handout to create a map of their online connections. They should write down or draw a simple picture of each person or place on their list, putting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it in the appropriate circle, depending on whether they are close friends and family or members of their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larger community.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lvl="0"/>
          </a:p>
        </p:txBody>
      </p:sp>
      <p:sp>
        <p:nvSpPr>
          <p:cNvPr id="135" name="Shape 135"/>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INSTRUCT</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 students to use lines to connect themselves to all the people in their online community. Tell them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that the lines represent connections through the Internet. Even though these people might be in different places, they are connected through invisible connections. Then encourage them to think about people who might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communicate with one another, and draw lines to connect them as well. For instance, they might draw a line between their grandpa and mom to show that they communicate, even if they live far away from one another.</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DISPLAY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students’ maps and invite volunteers to use them to explain how computers connect people in their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neighborhood. Help students understand how the connections they have drawn help illustrate the definition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of Internet</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6" name="Shape 6"/>
          <p:cNvSpPr/>
          <p:nvPr>
            <p:ph type="title"/>
          </p:nvPr>
        </p:nvSpPr>
        <p:spPr>
          <a:xfrm>
            <a:off x="685800" y="1844675"/>
            <a:ext cx="7772400" cy="2041525"/>
          </a:xfrm>
          <a:prstGeom prst="rect">
            <a:avLst/>
          </a:prstGeom>
        </p:spPr>
        <p:txBody>
          <a:bodyPr/>
          <a:lstStyle/>
          <a:p>
            <a:pPr lvl="0">
              <a:defRPr sz="1800"/>
            </a:pPr>
            <a:r>
              <a:rPr sz="4400"/>
              <a:t>Title Text</a:t>
            </a:r>
          </a:p>
        </p:txBody>
      </p:sp>
      <p:sp>
        <p:nvSpPr>
          <p:cNvPr id="7" name="Shape 7"/>
          <p:cNvSpPr/>
          <p:nvPr>
            <p:ph type="body" idx="1"/>
          </p:nvPr>
        </p:nvSpPr>
        <p:spPr>
          <a:xfrm>
            <a:off x="1371600" y="3886200"/>
            <a:ext cx="6400800" cy="41910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3200">
                <a:solidFill>
                  <a:srgbClr val="888888"/>
                </a:solidFill>
              </a:rPr>
              <a:t>Body Level One</a:t>
            </a:r>
            <a:endParaRPr sz="3200">
              <a:solidFill>
                <a:srgbClr val="888888"/>
              </a:solidFill>
            </a:endParaRPr>
          </a:p>
          <a:p>
            <a:pPr lvl="1">
              <a:defRPr sz="1800">
                <a:solidFill>
                  <a:srgbClr val="000000"/>
                </a:solidFill>
              </a:defRPr>
            </a:pPr>
            <a:r>
              <a:rPr sz="3200">
                <a:solidFill>
                  <a:srgbClr val="888888"/>
                </a:solidFill>
              </a:rPr>
              <a:t>Body Level Two</a:t>
            </a:r>
            <a:endParaRPr sz="3200">
              <a:solidFill>
                <a:srgbClr val="888888"/>
              </a:solidFill>
            </a:endParaRPr>
          </a:p>
          <a:p>
            <a:pPr lvl="2">
              <a:defRPr sz="1800">
                <a:solidFill>
                  <a:srgbClr val="000000"/>
                </a:solidFill>
              </a:defRPr>
            </a:pPr>
            <a:r>
              <a:rPr sz="3200">
                <a:solidFill>
                  <a:srgbClr val="888888"/>
                </a:solidFill>
              </a:rPr>
              <a:t>Body Level Three</a:t>
            </a:r>
            <a:endParaRPr sz="3200">
              <a:solidFill>
                <a:srgbClr val="888888"/>
              </a:solidFill>
            </a:endParaRPr>
          </a:p>
          <a:p>
            <a:pPr lvl="3">
              <a:defRPr sz="1800">
                <a:solidFill>
                  <a:srgbClr val="000000"/>
                </a:solidFill>
              </a:defRPr>
            </a:pPr>
            <a:r>
              <a:rPr sz="3200">
                <a:solidFill>
                  <a:srgbClr val="888888"/>
                </a:solidFill>
              </a:rPr>
              <a:t>Body Level Four</a:t>
            </a:r>
            <a:endParaRPr sz="3200">
              <a:solidFill>
                <a:srgbClr val="888888"/>
              </a:solidFill>
            </a:endParaRPr>
          </a:p>
          <a:p>
            <a:pPr lvl="4">
              <a:defRPr sz="1800">
                <a:solidFill>
                  <a:srgbClr val="000000"/>
                </a:solidFill>
              </a:defRPr>
            </a:pPr>
            <a:r>
              <a:rPr sz="3200">
                <a:solidFill>
                  <a:srgbClr val="888888"/>
                </a:solidFill>
              </a:rPr>
              <a:t>Body Level Five</a:t>
            </a:r>
          </a:p>
        </p:txBody>
      </p:sp>
      <p:sp>
        <p:nvSpPr>
          <p:cNvPr id="8" name="Shape 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37" name="Shape 37"/>
          <p:cNvSpPr/>
          <p:nvPr>
            <p:ph type="title"/>
          </p:nvPr>
        </p:nvSpPr>
        <p:spPr>
          <a:xfrm>
            <a:off x="1792288" y="4800600"/>
            <a:ext cx="5486401" cy="566738"/>
          </a:xfrm>
          <a:prstGeom prst="rect">
            <a:avLst/>
          </a:prstGeom>
        </p:spPr>
        <p:txBody>
          <a:bodyPr anchor="b"/>
          <a:lstStyle>
            <a:lvl1pPr algn="l">
              <a:defRPr b="1" sz="2000"/>
            </a:lvl1pPr>
          </a:lstStyle>
          <a:p>
            <a:pPr lvl="0">
              <a:defRPr b="0" sz="1800"/>
            </a:pPr>
            <a:r>
              <a:rPr b="1" sz="2000"/>
              <a:t>Title Text</a:t>
            </a:r>
          </a:p>
        </p:txBody>
      </p:sp>
      <p:sp>
        <p:nvSpPr>
          <p:cNvPr id="38" name="Shape 38"/>
          <p:cNvSpPr/>
          <p:nvPr>
            <p:ph type="body"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endParaRPr sz="1400"/>
          </a:p>
          <a:p>
            <a:pPr lvl="1">
              <a:defRPr sz="1800"/>
            </a:pPr>
            <a:r>
              <a:rPr sz="1400"/>
              <a:t>Body Level Two</a:t>
            </a:r>
            <a:endParaRPr sz="1400"/>
          </a:p>
          <a:p>
            <a:pPr lvl="2">
              <a:defRPr sz="1800"/>
            </a:pPr>
            <a:r>
              <a:rPr sz="1400"/>
              <a:t>Body Level Three</a:t>
            </a:r>
            <a:endParaRPr sz="1400"/>
          </a:p>
          <a:p>
            <a:pPr lvl="3">
              <a:defRPr sz="1800"/>
            </a:pPr>
            <a:r>
              <a:rPr sz="1400"/>
              <a:t>Body Level Four</a:t>
            </a:r>
            <a:endParaRPr sz="1400"/>
          </a:p>
          <a:p>
            <a:pPr lvl="4">
              <a:defRPr sz="1800"/>
            </a:pPr>
            <a:r>
              <a:rPr sz="1400"/>
              <a:t>Body Level Five</a:t>
            </a:r>
          </a:p>
        </p:txBody>
      </p:sp>
      <p:sp>
        <p:nvSpPr>
          <p:cNvPr id="39" name="Shape 3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41" name="Shape 41"/>
          <p:cNvSpPr/>
          <p:nvPr>
            <p:ph type="title"/>
          </p:nvPr>
        </p:nvSpPr>
        <p:spPr>
          <a:prstGeom prst="rect">
            <a:avLst/>
          </a:prstGeom>
        </p:spPr>
        <p:txBody>
          <a:bodyPr/>
          <a:lstStyle/>
          <a:p>
            <a:pPr lvl="0">
              <a:defRPr sz="1800"/>
            </a:pPr>
            <a:r>
              <a:rPr sz="4400"/>
              <a:t>Title Text</a:t>
            </a:r>
          </a:p>
        </p:txBody>
      </p:sp>
      <p:sp>
        <p:nvSpPr>
          <p:cNvPr id="42" name="Shape 42"/>
          <p:cNvSpPr/>
          <p:nvPr>
            <p:ph type="body" idx="1"/>
          </p:nvPr>
        </p:nvSpPr>
        <p:spPr>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43" name="Shape 4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45" name="Shape 45"/>
          <p:cNvSpPr/>
          <p:nvPr>
            <p:ph type="title"/>
          </p:nvPr>
        </p:nvSpPr>
        <p:spPr>
          <a:xfrm>
            <a:off x="6629400" y="0"/>
            <a:ext cx="2057400" cy="6400802"/>
          </a:xfrm>
          <a:prstGeom prst="rect">
            <a:avLst/>
          </a:prstGeom>
        </p:spPr>
        <p:txBody>
          <a:bodyPr/>
          <a:lstStyle/>
          <a:p>
            <a:pPr lvl="0">
              <a:defRPr sz="1800"/>
            </a:pPr>
            <a:r>
              <a:rPr sz="4400"/>
              <a:t>Title Text</a:t>
            </a:r>
          </a:p>
        </p:txBody>
      </p:sp>
      <p:sp>
        <p:nvSpPr>
          <p:cNvPr id="46" name="Shape 46"/>
          <p:cNvSpPr/>
          <p:nvPr>
            <p:ph type="body" idx="1"/>
          </p:nvPr>
        </p:nvSpPr>
        <p:spPr>
          <a:xfrm>
            <a:off x="457200" y="274638"/>
            <a:ext cx="6019800" cy="8289926"/>
          </a:xfrm>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47" name="Shape 4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0" name="Shape 10"/>
          <p:cNvSpPr/>
          <p:nvPr>
            <p:ph type="title"/>
          </p:nvPr>
        </p:nvSpPr>
        <p:spPr>
          <a:prstGeom prst="rect">
            <a:avLst/>
          </a:prstGeom>
        </p:spPr>
        <p:txBody>
          <a:bodyPr/>
          <a:lstStyle/>
          <a:p>
            <a:pPr lvl="0">
              <a:defRPr sz="1800"/>
            </a:pPr>
            <a:r>
              <a:rPr sz="4400"/>
              <a:t>Title Text</a:t>
            </a:r>
          </a:p>
        </p:txBody>
      </p:sp>
      <p:sp>
        <p:nvSpPr>
          <p:cNvPr id="11" name="Shape 11"/>
          <p:cNvSpPr/>
          <p:nvPr>
            <p:ph type="body" idx="1"/>
          </p:nvPr>
        </p:nvSpPr>
        <p:spPr>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12" name="Shape 1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14" name="Shape 14"/>
          <p:cNvSpPr/>
          <p:nvPr>
            <p:ph type="title"/>
          </p:nvPr>
        </p:nvSpPr>
        <p:spPr>
          <a:xfrm>
            <a:off x="722312" y="4406900"/>
            <a:ext cx="7772401" cy="1362075"/>
          </a:xfrm>
          <a:prstGeom prst="rect">
            <a:avLst/>
          </a:prstGeom>
        </p:spPr>
        <p:txBody>
          <a:bodyPr anchor="t"/>
          <a:lstStyle>
            <a:lvl1pPr algn="l">
              <a:defRPr b="1" cap="all" sz="4000"/>
            </a:lvl1pPr>
          </a:lstStyle>
          <a:p>
            <a:pPr lvl="0">
              <a:defRPr b="0" cap="none" sz="1800"/>
            </a:pPr>
            <a:r>
              <a:rPr b="1" cap="all" sz="4000"/>
              <a:t>Title Text</a:t>
            </a:r>
          </a:p>
        </p:txBody>
      </p:sp>
      <p:sp>
        <p:nvSpPr>
          <p:cNvPr id="15" name="Shape 15"/>
          <p:cNvSpPr/>
          <p:nvPr>
            <p:ph type="body"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endParaRPr sz="2000">
              <a:solidFill>
                <a:srgbClr val="888888"/>
              </a:solidFill>
            </a:endParaRPr>
          </a:p>
          <a:p>
            <a:pPr lvl="1">
              <a:defRPr sz="1800">
                <a:solidFill>
                  <a:srgbClr val="000000"/>
                </a:solidFill>
              </a:defRPr>
            </a:pPr>
            <a:r>
              <a:rPr sz="2000">
                <a:solidFill>
                  <a:srgbClr val="888888"/>
                </a:solidFill>
              </a:rPr>
              <a:t>Body Level Two</a:t>
            </a:r>
            <a:endParaRPr sz="2000">
              <a:solidFill>
                <a:srgbClr val="888888"/>
              </a:solidFill>
            </a:endParaRPr>
          </a:p>
          <a:p>
            <a:pPr lvl="2">
              <a:defRPr sz="1800">
                <a:solidFill>
                  <a:srgbClr val="000000"/>
                </a:solidFill>
              </a:defRPr>
            </a:pPr>
            <a:r>
              <a:rPr sz="2000">
                <a:solidFill>
                  <a:srgbClr val="888888"/>
                </a:solidFill>
              </a:rPr>
              <a:t>Body Level Three</a:t>
            </a:r>
            <a:endParaRPr sz="2000">
              <a:solidFill>
                <a:srgbClr val="888888"/>
              </a:solidFill>
            </a:endParaRPr>
          </a:p>
          <a:p>
            <a:pPr lvl="3">
              <a:defRPr sz="1800">
                <a:solidFill>
                  <a:srgbClr val="000000"/>
                </a:solidFill>
              </a:defRPr>
            </a:pPr>
            <a:r>
              <a:rPr sz="2000">
                <a:solidFill>
                  <a:srgbClr val="888888"/>
                </a:solidFill>
              </a:rPr>
              <a:t>Body Level Four</a:t>
            </a:r>
            <a:endParaRPr sz="2000">
              <a:solidFill>
                <a:srgbClr val="888888"/>
              </a:solidFill>
            </a:endParaRPr>
          </a:p>
          <a:p>
            <a:pPr lvl="4">
              <a:defRPr sz="1800">
                <a:solidFill>
                  <a:srgbClr val="000000"/>
                </a:solidFill>
              </a:defRPr>
            </a:pPr>
            <a:r>
              <a:rPr sz="2000">
                <a:solidFill>
                  <a:srgbClr val="888888"/>
                </a:solidFill>
              </a:rPr>
              <a:t>Body Level Five</a:t>
            </a:r>
          </a:p>
        </p:txBody>
      </p:sp>
      <p:sp>
        <p:nvSpPr>
          <p:cNvPr id="16" name="Shape 1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pPr>
            <a:r>
              <a:rPr sz="4400"/>
              <a:t>Title Text</a:t>
            </a:r>
          </a:p>
        </p:txBody>
      </p:sp>
      <p:sp>
        <p:nvSpPr>
          <p:cNvPr id="19" name="Shape 19"/>
          <p:cNvSpPr/>
          <p:nvPr>
            <p:ph type="body" idx="1"/>
          </p:nvPr>
        </p:nvSpPr>
        <p:spPr>
          <a:xfrm>
            <a:off x="457200" y="1600200"/>
            <a:ext cx="4038600" cy="69643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20" name="Shape 2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22" name="Shape 22"/>
          <p:cNvSpPr/>
          <p:nvPr>
            <p:ph type="title"/>
          </p:nvPr>
        </p:nvSpPr>
        <p:spPr>
          <a:xfrm>
            <a:off x="457200" y="256810"/>
            <a:ext cx="8229600" cy="1178656"/>
          </a:xfrm>
          <a:prstGeom prst="rect">
            <a:avLst/>
          </a:prstGeom>
        </p:spPr>
        <p:txBody>
          <a:bodyPr/>
          <a:lstStyle/>
          <a:p>
            <a:pPr lvl="0">
              <a:defRPr sz="1800"/>
            </a:pPr>
            <a:r>
              <a:rPr sz="4400"/>
              <a:t>Title Text</a:t>
            </a:r>
          </a:p>
        </p:txBody>
      </p:sp>
      <p:sp>
        <p:nvSpPr>
          <p:cNvPr id="23" name="Shape 23"/>
          <p:cNvSpPr/>
          <p:nvPr>
            <p:ph type="body" idx="1"/>
          </p:nvPr>
        </p:nvSpPr>
        <p:spPr>
          <a:xfrm>
            <a:off x="457200" y="1435465"/>
            <a:ext cx="4040188" cy="739411"/>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lvl="0">
              <a:defRPr b="0" sz="1800"/>
            </a:pPr>
            <a:r>
              <a:rPr b="1" sz="2400"/>
              <a:t>Body Level One</a:t>
            </a:r>
            <a:endParaRPr b="1" sz="2400"/>
          </a:p>
          <a:p>
            <a:pPr lvl="1">
              <a:defRPr b="0" sz="1800"/>
            </a:pPr>
            <a:r>
              <a:rPr b="1" sz="2400"/>
              <a:t>Body Level Two</a:t>
            </a:r>
            <a:endParaRPr b="1" sz="2400"/>
          </a:p>
          <a:p>
            <a:pPr lvl="2">
              <a:defRPr b="0" sz="1800"/>
            </a:pPr>
            <a:r>
              <a:rPr b="1" sz="2400"/>
              <a:t>Body Level Three</a:t>
            </a:r>
            <a:endParaRPr b="1" sz="2400"/>
          </a:p>
          <a:p>
            <a:pPr lvl="3">
              <a:defRPr b="0" sz="1800"/>
            </a:pPr>
            <a:r>
              <a:rPr b="1" sz="2400"/>
              <a:t>Body Level Four</a:t>
            </a:r>
            <a:endParaRPr b="1" sz="2400"/>
          </a:p>
          <a:p>
            <a:pPr lvl="4">
              <a:defRPr b="0" sz="1800"/>
            </a:pPr>
            <a:r>
              <a:rPr b="1" sz="2400"/>
              <a:t>Body Level Five</a:t>
            </a:r>
          </a:p>
        </p:txBody>
      </p:sp>
      <p:sp>
        <p:nvSpPr>
          <p:cNvPr id="24" name="Shape 2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26" name="Shape 26"/>
          <p:cNvSpPr/>
          <p:nvPr>
            <p:ph type="title"/>
          </p:nvPr>
        </p:nvSpPr>
        <p:spPr>
          <a:xfrm>
            <a:off x="457200" y="0"/>
            <a:ext cx="8229600" cy="1692276"/>
          </a:xfrm>
          <a:prstGeom prst="rect">
            <a:avLst/>
          </a:prstGeom>
        </p:spPr>
        <p:txBody>
          <a:bodyPr/>
          <a:lstStyle/>
          <a:p>
            <a:pPr lvl="0">
              <a:defRPr sz="1800"/>
            </a:pPr>
            <a:r>
              <a:rPr sz="4400"/>
              <a:t>Title Text</a:t>
            </a:r>
          </a:p>
        </p:txBody>
      </p:sp>
      <p:sp>
        <p:nvSpPr>
          <p:cNvPr id="27" name="Shape 2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9" name="Shape 2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lank 0">
    <p:spTree>
      <p:nvGrpSpPr>
        <p:cNvPr id="1" name=""/>
        <p:cNvGrpSpPr/>
        <p:nvPr/>
      </p:nvGrpSpPr>
      <p:grpSpPr>
        <a:xfrm>
          <a:off x="0" y="0"/>
          <a:ext cx="0" cy="0"/>
          <a:chOff x="0" y="0"/>
          <a:chExt cx="0" cy="0"/>
        </a:xfrm>
      </p:grpSpPr>
      <p:sp>
        <p:nvSpPr>
          <p:cNvPr id="31" name="Shape 3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33" name="Shape 33"/>
          <p:cNvSpPr/>
          <p:nvPr>
            <p:ph type="title"/>
          </p:nvPr>
        </p:nvSpPr>
        <p:spPr>
          <a:xfrm>
            <a:off x="457200" y="0"/>
            <a:ext cx="3008314" cy="1435100"/>
          </a:xfrm>
          <a:prstGeom prst="rect">
            <a:avLst/>
          </a:prstGeom>
        </p:spPr>
        <p:txBody>
          <a:bodyPr anchor="b"/>
          <a:lstStyle>
            <a:lvl1pPr algn="l">
              <a:defRPr b="1" sz="2000"/>
            </a:lvl1pPr>
          </a:lstStyle>
          <a:p>
            <a:pPr lvl="0">
              <a:defRPr b="0" sz="1800"/>
            </a:pPr>
            <a:r>
              <a:rPr b="1" sz="2000"/>
              <a:t>Title Text</a:t>
            </a:r>
          </a:p>
        </p:txBody>
      </p:sp>
      <p:sp>
        <p:nvSpPr>
          <p:cNvPr id="34" name="Shape 34"/>
          <p:cNvSpPr/>
          <p:nvPr>
            <p:ph type="body" idx="1"/>
          </p:nvPr>
        </p:nvSpPr>
        <p:spPr>
          <a:xfrm>
            <a:off x="3575050" y="273050"/>
            <a:ext cx="5111750" cy="8291513"/>
          </a:xfrm>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35" name="Shape 3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lvl="0">
              <a:defRPr sz="1800"/>
            </a:pPr>
            <a:r>
              <a:rPr sz="4400"/>
              <a:t>Title Text</a:t>
            </a:r>
          </a:p>
        </p:txBody>
      </p:sp>
      <p:sp>
        <p:nvSpPr>
          <p:cNvPr id="3" name="Shape 3"/>
          <p:cNvSpPr/>
          <p:nvPr>
            <p:ph type="body" idx="1"/>
          </p:nvPr>
        </p:nvSpPr>
        <p:spPr>
          <a:xfrm>
            <a:off x="457200" y="1600200"/>
            <a:ext cx="8229600" cy="69643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4" name="Shape 4"/>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6.jpeg"/><Relationship Id="rId4" Type="http://schemas.openxmlformats.org/officeDocument/2006/relationships/image" Target="../media/image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6.jpeg"/><Relationship Id="rId4" Type="http://schemas.openxmlformats.org/officeDocument/2006/relationships/image" Target="../media/image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7.jpeg"/><Relationship Id="rId4" Type="http://schemas.openxmlformats.org/officeDocument/2006/relationships/image" Target="../media/image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8.jpeg"/><Relationship Id="rId4" Type="http://schemas.openxmlformats.org/officeDocument/2006/relationships/image" Target="../media/image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8.jpeg"/><Relationship Id="rId4"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8.jpeg"/><Relationship Id="rId4" Type="http://schemas.openxmlformats.org/officeDocument/2006/relationships/image" Target="../media/image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 Id="rId3"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 Id="rId3"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5.jpeg"/><Relationship Id="rId4" Type="http://schemas.openxmlformats.org/officeDocument/2006/relationships/image" Target="../media/image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 name="image1.jpg"/>
          <p:cNvPicPr/>
          <p:nvPr/>
        </p:nvPicPr>
        <p:blipFill>
          <a:blip r:embed="rId2">
            <a:extLst/>
          </a:blip>
          <a:stretch>
            <a:fillRect/>
          </a:stretch>
        </p:blipFill>
        <p:spPr>
          <a:xfrm>
            <a:off x="0" y="0"/>
            <a:ext cx="13004800" cy="9753600"/>
          </a:xfrm>
          <a:prstGeom prst="rect">
            <a:avLst/>
          </a:prstGeom>
          <a:ln w="12700">
            <a:miter lim="400000"/>
          </a:ln>
        </p:spPr>
      </p:pic>
      <p:pic>
        <p:nvPicPr>
          <p:cNvPr id="52" name="image2.png"/>
          <p:cNvPicPr/>
          <p:nvPr/>
        </p:nvPicPr>
        <p:blipFill>
          <a:blip r:embed="rId3">
            <a:extLst/>
          </a:blip>
          <a:stretch>
            <a:fillRect/>
          </a:stretch>
        </p:blipFill>
        <p:spPr>
          <a:xfrm>
            <a:off x="0" y="4236465"/>
            <a:ext cx="13004800" cy="2352549"/>
          </a:xfrm>
          <a:prstGeom prst="rect">
            <a:avLst/>
          </a:prstGeom>
          <a:ln w="12700">
            <a:miter lim="400000"/>
          </a:ln>
        </p:spPr>
      </p:pic>
      <p:sp>
        <p:nvSpPr>
          <p:cNvPr id="53" name="Shape 53"/>
          <p:cNvSpPr/>
          <p:nvPr/>
        </p:nvSpPr>
        <p:spPr>
          <a:xfrm>
            <a:off x="1494383" y="4343400"/>
            <a:ext cx="10016034" cy="1308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8400">
                <a:solidFill>
                  <a:srgbClr val="FFFFFF"/>
                </a:solidFill>
                <a:effectLst>
                  <a:outerShdw sx="100000" sy="100000" kx="0" ky="0" algn="b" rotWithShape="0" blurRad="25400" dist="30000" dir="2700000">
                    <a:srgbClr val="000000">
                      <a:alpha val="80000"/>
                    </a:srgbClr>
                  </a:outerShdw>
                </a:effectLst>
              </a:defRPr>
            </a:lvl1pPr>
          </a:lstStyle>
          <a:p>
            <a:pPr lvl="0">
              <a:defRPr b="0" sz="1800">
                <a:solidFill>
                  <a:srgbClr val="000000"/>
                </a:solidFill>
                <a:effectLst/>
              </a:defRPr>
            </a:pPr>
            <a:r>
              <a:rPr b="1" sz="8400">
                <a:solidFill>
                  <a:srgbClr val="FFFFFF"/>
                </a:solidFill>
                <a:effectLst>
                  <a:outerShdw sx="100000" sy="100000" kx="0" ky="0" algn="b" rotWithShape="0" blurRad="25400" dist="30000" dir="2700000">
                    <a:srgbClr val="000000">
                      <a:alpha val="80000"/>
                    </a:srgbClr>
                  </a:outerShdw>
                </a:effectLst>
              </a:rPr>
              <a:t>My Online Community</a:t>
            </a:r>
          </a:p>
        </p:txBody>
      </p:sp>
      <p:sp>
        <p:nvSpPr>
          <p:cNvPr id="54" name="Shape 54"/>
          <p:cNvSpPr/>
          <p:nvPr/>
        </p:nvSpPr>
        <p:spPr>
          <a:xfrm>
            <a:off x="1715690" y="5750559"/>
            <a:ext cx="9573420" cy="749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4800">
                <a:solidFill>
                  <a:srgbClr val="FFFFFF"/>
                </a:solidFill>
                <a:effectLst>
                  <a:outerShdw sx="100000" sy="100000" kx="0" ky="0" algn="b" rotWithShape="0" blurRad="25400" dist="30000" dir="2700000">
                    <a:srgbClr val="000000">
                      <a:alpha val="75000"/>
                    </a:srgbClr>
                  </a:outerShdw>
                </a:effectLst>
              </a:defRPr>
            </a:lvl1pPr>
          </a:lstStyle>
          <a:p>
            <a:pPr lvl="0">
              <a:defRPr sz="1800">
                <a:solidFill>
                  <a:srgbClr val="000000"/>
                </a:solidFill>
                <a:effectLst/>
              </a:defRPr>
            </a:pPr>
            <a:r>
              <a:rPr sz="4800">
                <a:solidFill>
                  <a:srgbClr val="FFFFFF"/>
                </a:solidFill>
                <a:effectLst>
                  <a:outerShdw sx="100000" sy="100000" kx="0" ky="0" algn="b" rotWithShape="0" blurRad="25400" dist="30000" dir="2700000">
                    <a:srgbClr val="000000">
                      <a:alpha val="75000"/>
                    </a:srgbClr>
                  </a:outerShdw>
                </a:effectLst>
              </a:rPr>
              <a:t>NLMUSD Digital Citizenship Grades 2-3</a:t>
            </a:r>
          </a:p>
        </p:txBody>
      </p:sp>
      <p:sp>
        <p:nvSpPr>
          <p:cNvPr id="55" name="Shape 55"/>
          <p:cNvSpPr/>
          <p:nvPr/>
        </p:nvSpPr>
        <p:spPr>
          <a:xfrm>
            <a:off x="0" y="9626600"/>
            <a:ext cx="2480618"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jnxyz - https://www.flickr.com/photos/94338545@N00</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1" name="image13.jpg"/>
          <p:cNvPicPr/>
          <p:nvPr/>
        </p:nvPicPr>
        <p:blipFill>
          <a:blip r:embed="rId3">
            <a:extLst/>
          </a:blip>
          <a:stretch>
            <a:fillRect/>
          </a:stretch>
        </p:blipFill>
        <p:spPr>
          <a:xfrm>
            <a:off x="0" y="0"/>
            <a:ext cx="13004800" cy="9753600"/>
          </a:xfrm>
          <a:prstGeom prst="rect">
            <a:avLst/>
          </a:prstGeom>
          <a:ln w="12700">
            <a:miter lim="400000"/>
          </a:ln>
        </p:spPr>
      </p:pic>
      <p:pic>
        <p:nvPicPr>
          <p:cNvPr id="112" name="image2.png"/>
          <p:cNvPicPr/>
          <p:nvPr/>
        </p:nvPicPr>
        <p:blipFill>
          <a:blip r:embed="rId4">
            <a:extLst/>
          </a:blip>
          <a:stretch>
            <a:fillRect/>
          </a:stretch>
        </p:blipFill>
        <p:spPr>
          <a:xfrm>
            <a:off x="0" y="0"/>
            <a:ext cx="13004800" cy="9753600"/>
          </a:xfrm>
          <a:prstGeom prst="rect">
            <a:avLst/>
          </a:prstGeom>
          <a:ln w="12700">
            <a:miter lim="400000"/>
          </a:ln>
        </p:spPr>
      </p:pic>
      <p:sp>
        <p:nvSpPr>
          <p:cNvPr id="113" name="Shape 113"/>
          <p:cNvSpPr/>
          <p:nvPr/>
        </p:nvSpPr>
        <p:spPr>
          <a:xfrm>
            <a:off x="254000" y="2661919"/>
            <a:ext cx="12496800" cy="589412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77760"/>
              </a:lnSpc>
            </a:pPr>
            <a:r>
              <a:rPr sz="8800">
                <a:solidFill>
                  <a:srgbClr val="FFFFFF"/>
                </a:solidFill>
                <a:effectLst>
                  <a:outerShdw sx="100000" sy="100000" kx="0" ky="0" algn="b" rotWithShape="0" blurRad="25400" dist="30000" dir="2700000">
                    <a:srgbClr val="000000">
                      <a:alpha val="75000"/>
                    </a:srgbClr>
                  </a:outerShdw>
                </a:effectLst>
              </a:rPr>
              <a:t>Think of anyone you </a:t>
            </a:r>
            <a:r>
              <a:rPr sz="8800">
                <a:solidFill>
                  <a:srgbClr val="FFFF00"/>
                </a:solidFill>
                <a:effectLst>
                  <a:outerShdw sx="100000" sy="100000" kx="0" ky="0" algn="b" rotWithShape="0" blurRad="25400" dist="30000" dir="2700000">
                    <a:srgbClr val="000000">
                      <a:alpha val="75000"/>
                    </a:srgbClr>
                  </a:outerShdw>
                </a:effectLst>
              </a:rPr>
              <a:t>connect</a:t>
            </a:r>
            <a:r>
              <a:rPr sz="8800">
                <a:solidFill>
                  <a:srgbClr val="FFFFFF"/>
                </a:solidFill>
                <a:effectLst>
                  <a:outerShdw sx="100000" sy="100000" kx="0" ky="0" algn="b" rotWithShape="0" blurRad="25400" dist="30000" dir="2700000">
                    <a:srgbClr val="000000">
                      <a:alpha val="75000"/>
                    </a:srgbClr>
                  </a:outerShdw>
                </a:effectLst>
              </a:rPr>
              <a:t> with </a:t>
            </a:r>
            <a:r>
              <a:rPr sz="8800">
                <a:solidFill>
                  <a:srgbClr val="FFFF00"/>
                </a:solidFill>
                <a:effectLst>
                  <a:outerShdw sx="100000" sy="100000" kx="0" ky="0" algn="b" rotWithShape="0" blurRad="25400" dist="30000" dir="2700000">
                    <a:srgbClr val="000000">
                      <a:alpha val="75000"/>
                    </a:srgbClr>
                  </a:outerShdw>
                </a:effectLst>
              </a:rPr>
              <a:t>online</a:t>
            </a:r>
            <a:r>
              <a:rPr sz="8800">
                <a:solidFill>
                  <a:srgbClr val="FFFFFF"/>
                </a:solidFill>
                <a:effectLst>
                  <a:outerShdw sx="100000" sy="100000" kx="0" ky="0" algn="b" rotWithShape="0" blurRad="25400" dist="30000" dir="2700000">
                    <a:srgbClr val="000000">
                      <a:alpha val="75000"/>
                    </a:srgbClr>
                  </a:outerShdw>
                </a:effectLst>
              </a:rPr>
              <a:t> by using email or social media with the help of a parent or other adult.</a:t>
            </a:r>
          </a:p>
        </p:txBody>
      </p:sp>
      <p:sp>
        <p:nvSpPr>
          <p:cNvPr id="114" name="Shape 114"/>
          <p:cNvSpPr/>
          <p:nvPr/>
        </p:nvSpPr>
        <p:spPr>
          <a:xfrm>
            <a:off x="0" y="9626600"/>
            <a:ext cx="2791669"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BaneStudios - https://www.flickr.com/photos/39941973@N08</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8" name="image13.jpg"/>
          <p:cNvPicPr/>
          <p:nvPr/>
        </p:nvPicPr>
        <p:blipFill>
          <a:blip r:embed="rId3">
            <a:extLst/>
          </a:blip>
          <a:stretch>
            <a:fillRect/>
          </a:stretch>
        </p:blipFill>
        <p:spPr>
          <a:xfrm>
            <a:off x="0" y="0"/>
            <a:ext cx="13004800" cy="9753600"/>
          </a:xfrm>
          <a:prstGeom prst="rect">
            <a:avLst/>
          </a:prstGeom>
          <a:ln w="12700">
            <a:miter lim="400000"/>
          </a:ln>
        </p:spPr>
      </p:pic>
      <p:pic>
        <p:nvPicPr>
          <p:cNvPr id="119" name="image2.png"/>
          <p:cNvPicPr/>
          <p:nvPr/>
        </p:nvPicPr>
        <p:blipFill>
          <a:blip r:embed="rId4">
            <a:extLst/>
          </a:blip>
          <a:stretch>
            <a:fillRect/>
          </a:stretch>
        </p:blipFill>
        <p:spPr>
          <a:xfrm>
            <a:off x="0" y="0"/>
            <a:ext cx="13004800" cy="9753600"/>
          </a:xfrm>
          <a:prstGeom prst="rect">
            <a:avLst/>
          </a:prstGeom>
          <a:ln w="12700">
            <a:miter lim="400000"/>
          </a:ln>
        </p:spPr>
      </p:pic>
      <p:sp>
        <p:nvSpPr>
          <p:cNvPr id="120" name="Shape 120"/>
          <p:cNvSpPr/>
          <p:nvPr/>
        </p:nvSpPr>
        <p:spPr>
          <a:xfrm>
            <a:off x="39044" y="1197559"/>
            <a:ext cx="12926712" cy="735848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defTabSz="850391">
              <a:lnSpc>
                <a:spcPct val="77760"/>
              </a:lnSpc>
            </a:pPr>
            <a:r>
              <a:rPr sz="8184">
                <a:solidFill>
                  <a:srgbClr val="FFFFFF"/>
                </a:solidFill>
                <a:effectLst>
                  <a:outerShdw sx="100000" sy="100000" kx="0" ky="0" algn="b" rotWithShape="0" blurRad="23622" dist="27900" dir="2700000">
                    <a:srgbClr val="000000">
                      <a:alpha val="75000"/>
                    </a:srgbClr>
                  </a:outerShdw>
                </a:effectLst>
              </a:rPr>
              <a:t>Think of people you would like to </a:t>
            </a:r>
            <a:r>
              <a:rPr sz="8184">
                <a:solidFill>
                  <a:srgbClr val="FFFF00"/>
                </a:solidFill>
                <a:effectLst>
                  <a:outerShdw sx="100000" sy="100000" kx="0" ky="0" algn="b" rotWithShape="0" blurRad="23622" dist="27900" dir="2700000">
                    <a:srgbClr val="000000">
                      <a:alpha val="75000"/>
                    </a:srgbClr>
                  </a:outerShdw>
                </a:effectLst>
              </a:rPr>
              <a:t>connec</a:t>
            </a:r>
            <a:r>
              <a:rPr sz="8184">
                <a:solidFill>
                  <a:srgbClr val="FFFFFF"/>
                </a:solidFill>
                <a:effectLst>
                  <a:outerShdw sx="100000" sy="100000" kx="0" ky="0" algn="b" rotWithShape="0" blurRad="23622" dist="27900" dir="2700000">
                    <a:srgbClr val="000000">
                      <a:alpha val="75000"/>
                    </a:srgbClr>
                  </a:outerShdw>
                </a:effectLst>
              </a:rPr>
              <a:t>t with </a:t>
            </a:r>
            <a:r>
              <a:rPr sz="8184">
                <a:solidFill>
                  <a:srgbClr val="FFFF00"/>
                </a:solidFill>
                <a:effectLst>
                  <a:outerShdw sx="100000" sy="100000" kx="0" ky="0" algn="b" rotWithShape="0" blurRad="23622" dist="27900" dir="2700000">
                    <a:srgbClr val="000000">
                      <a:alpha val="75000"/>
                    </a:srgbClr>
                  </a:outerShdw>
                </a:effectLst>
              </a:rPr>
              <a:t>online</a:t>
            </a:r>
            <a:r>
              <a:rPr sz="8184">
                <a:solidFill>
                  <a:srgbClr val="FFFFFF"/>
                </a:solidFill>
                <a:effectLst>
                  <a:outerShdw sx="100000" sy="100000" kx="0" ky="0" algn="b" rotWithShape="0" blurRad="23622" dist="27900" dir="2700000">
                    <a:srgbClr val="000000">
                      <a:alpha val="75000"/>
                    </a:srgbClr>
                  </a:outerShdw>
                </a:effectLst>
              </a:rPr>
              <a:t>.  </a:t>
            </a:r>
            <a:endParaRPr sz="8184">
              <a:solidFill>
                <a:srgbClr val="FFFFFF"/>
              </a:solidFill>
              <a:effectLst>
                <a:outerShdw sx="100000" sy="100000" kx="0" ky="0" algn="b" rotWithShape="0" blurRad="23622" dist="27900" dir="2700000">
                  <a:srgbClr val="000000">
                    <a:alpha val="75000"/>
                  </a:srgbClr>
                </a:outerShdw>
              </a:effectLst>
            </a:endParaRPr>
          </a:p>
          <a:p>
            <a:pPr lvl="0" algn="ctr" defTabSz="850391">
              <a:lnSpc>
                <a:spcPct val="77760"/>
              </a:lnSpc>
            </a:pPr>
            <a:endParaRPr sz="8184">
              <a:solidFill>
                <a:srgbClr val="FFFFFF"/>
              </a:solidFill>
              <a:effectLst>
                <a:outerShdw sx="100000" sy="100000" kx="0" ky="0" algn="b" rotWithShape="0" blurRad="23622" dist="27900" dir="2700000">
                  <a:srgbClr val="000000">
                    <a:alpha val="75000"/>
                  </a:srgbClr>
                </a:outerShdw>
              </a:effectLst>
            </a:endParaRPr>
          </a:p>
          <a:p>
            <a:pPr lvl="0" algn="ctr" defTabSz="850391">
              <a:lnSpc>
                <a:spcPct val="77760"/>
              </a:lnSpc>
            </a:pPr>
            <a:r>
              <a:rPr sz="8184">
                <a:solidFill>
                  <a:srgbClr val="FFFFFF"/>
                </a:solidFill>
                <a:effectLst>
                  <a:outerShdw sx="100000" sy="100000" kx="0" ky="0" algn="b" rotWithShape="0" blurRad="23622" dist="27900" dir="2700000">
                    <a:srgbClr val="000000">
                      <a:alpha val="75000"/>
                    </a:srgbClr>
                  </a:outerShdw>
                </a:effectLst>
              </a:rPr>
              <a:t>As you get older and use the </a:t>
            </a:r>
            <a:r>
              <a:rPr sz="8184">
                <a:solidFill>
                  <a:srgbClr val="FFFF00"/>
                </a:solidFill>
                <a:effectLst>
                  <a:outerShdw sx="100000" sy="100000" kx="0" ky="0" algn="b" rotWithShape="0" blurRad="23622" dist="27900" dir="2700000">
                    <a:srgbClr val="000000">
                      <a:alpha val="75000"/>
                    </a:srgbClr>
                  </a:outerShdw>
                </a:effectLst>
              </a:rPr>
              <a:t>Internet</a:t>
            </a:r>
            <a:r>
              <a:rPr sz="8184">
                <a:solidFill>
                  <a:srgbClr val="FFFFFF"/>
                </a:solidFill>
                <a:effectLst>
                  <a:outerShdw sx="100000" sy="100000" kx="0" ky="0" algn="b" rotWithShape="0" blurRad="23622" dist="27900" dir="2700000">
                    <a:srgbClr val="000000">
                      <a:alpha val="75000"/>
                    </a:srgbClr>
                  </a:outerShdw>
                </a:effectLst>
              </a:rPr>
              <a:t> more and more, these people will make up your </a:t>
            </a:r>
            <a:r>
              <a:rPr sz="8184">
                <a:solidFill>
                  <a:srgbClr val="FFFF00"/>
                </a:solidFill>
                <a:effectLst>
                  <a:outerShdw sx="100000" sy="100000" kx="0" ky="0" algn="b" rotWithShape="0" blurRad="23622" dist="27900" dir="2700000">
                    <a:srgbClr val="000000">
                      <a:alpha val="75000"/>
                    </a:srgbClr>
                  </a:outerShdw>
                </a:effectLst>
              </a:rPr>
              <a:t>online</a:t>
            </a:r>
            <a:r>
              <a:rPr sz="8184">
                <a:solidFill>
                  <a:srgbClr val="FFFFFF"/>
                </a:solidFill>
                <a:effectLst>
                  <a:outerShdw sx="100000" sy="100000" kx="0" ky="0" algn="b" rotWithShape="0" blurRad="23622" dist="27900" dir="2700000">
                    <a:srgbClr val="000000">
                      <a:alpha val="75000"/>
                    </a:srgbClr>
                  </a:outerShdw>
                </a:effectLst>
              </a:rPr>
              <a:t> </a:t>
            </a:r>
            <a:r>
              <a:rPr sz="8184">
                <a:solidFill>
                  <a:srgbClr val="FFFF00"/>
                </a:solidFill>
                <a:effectLst>
                  <a:outerShdw sx="100000" sy="100000" kx="0" ky="0" algn="b" rotWithShape="0" blurRad="23622" dist="27900" dir="2700000">
                    <a:srgbClr val="000000">
                      <a:alpha val="75000"/>
                    </a:srgbClr>
                  </a:outerShdw>
                </a:effectLst>
              </a:rPr>
              <a:t>community</a:t>
            </a:r>
            <a:r>
              <a:rPr sz="8184">
                <a:solidFill>
                  <a:srgbClr val="FFFFFF"/>
                </a:solidFill>
                <a:effectLst>
                  <a:outerShdw sx="100000" sy="100000" kx="0" ky="0" algn="b" rotWithShape="0" blurRad="23622" dist="27900" dir="2700000">
                    <a:srgbClr val="000000">
                      <a:alpha val="75000"/>
                    </a:srgbClr>
                  </a:outerShdw>
                </a:effectLst>
              </a:rPr>
              <a:t>.</a:t>
            </a:r>
          </a:p>
        </p:txBody>
      </p:sp>
      <p:sp>
        <p:nvSpPr>
          <p:cNvPr id="121" name="Shape 121"/>
          <p:cNvSpPr/>
          <p:nvPr/>
        </p:nvSpPr>
        <p:spPr>
          <a:xfrm>
            <a:off x="0" y="9626600"/>
            <a:ext cx="2791669"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BaneStudios - https://www.flickr.com/photos/39941973@N08</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nvSpPr>
        <p:spPr>
          <a:xfrm>
            <a:off x="0" y="9626600"/>
            <a:ext cx="2791669"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BaneStudios - https://www.flickr.com/photos/39941973@N08</a:t>
            </a:r>
          </a:p>
        </p:txBody>
      </p:sp>
      <p:pic>
        <p:nvPicPr>
          <p:cNvPr id="126" name="Screen Shot 2015-09-22 at 2.54.16 PM.png"/>
          <p:cNvPicPr/>
          <p:nvPr/>
        </p:nvPicPr>
        <p:blipFill>
          <a:blip r:embed="rId3">
            <a:extLst/>
          </a:blip>
          <a:stretch>
            <a:fillRect/>
          </a:stretch>
        </p:blipFill>
        <p:spPr>
          <a:xfrm>
            <a:off x="1136650" y="25400"/>
            <a:ext cx="10731500" cy="9702801"/>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0" name="image15.jpg"/>
          <p:cNvPicPr/>
          <p:nvPr/>
        </p:nvPicPr>
        <p:blipFill>
          <a:blip r:embed="rId3">
            <a:extLst/>
          </a:blip>
          <a:stretch>
            <a:fillRect/>
          </a:stretch>
        </p:blipFill>
        <p:spPr>
          <a:xfrm>
            <a:off x="0" y="0"/>
            <a:ext cx="13004800" cy="9753600"/>
          </a:xfrm>
          <a:prstGeom prst="rect">
            <a:avLst/>
          </a:prstGeom>
          <a:ln w="12700">
            <a:miter lim="400000"/>
          </a:ln>
        </p:spPr>
      </p:pic>
      <p:pic>
        <p:nvPicPr>
          <p:cNvPr id="131" name="image2.png"/>
          <p:cNvPicPr/>
          <p:nvPr/>
        </p:nvPicPr>
        <p:blipFill>
          <a:blip r:embed="rId4">
            <a:extLst/>
          </a:blip>
          <a:stretch>
            <a:fillRect/>
          </a:stretch>
        </p:blipFill>
        <p:spPr>
          <a:xfrm>
            <a:off x="0" y="4194047"/>
            <a:ext cx="13004800" cy="1609345"/>
          </a:xfrm>
          <a:prstGeom prst="rect">
            <a:avLst/>
          </a:prstGeom>
          <a:ln w="12700">
            <a:miter lim="400000"/>
          </a:ln>
        </p:spPr>
      </p:pic>
      <p:sp>
        <p:nvSpPr>
          <p:cNvPr id="132" name="Shape 132"/>
          <p:cNvSpPr/>
          <p:nvPr/>
        </p:nvSpPr>
        <p:spPr>
          <a:xfrm>
            <a:off x="1425178" y="4267200"/>
            <a:ext cx="10154444" cy="148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9600">
                <a:solidFill>
                  <a:srgbClr val="FFFFFF"/>
                </a:solidFill>
                <a:effectLst>
                  <a:outerShdw sx="100000" sy="100000" kx="0" ky="0" algn="b" rotWithShape="0" blurRad="25400" dist="30000" dir="2700000">
                    <a:srgbClr val="000000">
                      <a:alpha val="80000"/>
                    </a:srgbClr>
                  </a:outerShdw>
                </a:effectLst>
              </a:defRPr>
            </a:lvl1pPr>
          </a:lstStyle>
          <a:p>
            <a:pPr lvl="0">
              <a:defRPr b="0" sz="1800">
                <a:solidFill>
                  <a:srgbClr val="000000"/>
                </a:solidFill>
                <a:effectLst/>
              </a:defRPr>
            </a:pPr>
            <a:r>
              <a:rPr b="1" sz="9600">
                <a:solidFill>
                  <a:srgbClr val="FFFFFF"/>
                </a:solidFill>
                <a:effectLst>
                  <a:outerShdw sx="100000" sy="100000" kx="0" ky="0" algn="b" rotWithShape="0" blurRad="25400" dist="30000" dir="2700000">
                    <a:srgbClr val="000000">
                      <a:alpha val="80000"/>
                    </a:srgbClr>
                  </a:outerShdw>
                </a:effectLst>
              </a:rPr>
              <a:t>connecting the lines</a:t>
            </a:r>
          </a:p>
        </p:txBody>
      </p:sp>
      <p:sp>
        <p:nvSpPr>
          <p:cNvPr id="133" name="Shape 133"/>
          <p:cNvSpPr/>
          <p:nvPr/>
        </p:nvSpPr>
        <p:spPr>
          <a:xfrm>
            <a:off x="0" y="9626600"/>
            <a:ext cx="2822675"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aquopshilton - https://www.flickr.com/photos/76804652@N02</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7" name="image16.jpg"/>
          <p:cNvPicPr/>
          <p:nvPr/>
        </p:nvPicPr>
        <p:blipFill>
          <a:blip r:embed="rId3">
            <a:extLst/>
          </a:blip>
          <a:stretch>
            <a:fillRect/>
          </a:stretch>
        </p:blipFill>
        <p:spPr>
          <a:xfrm>
            <a:off x="0" y="0"/>
            <a:ext cx="13004800" cy="9753600"/>
          </a:xfrm>
          <a:prstGeom prst="rect">
            <a:avLst/>
          </a:prstGeom>
          <a:ln w="12700">
            <a:miter lim="400000"/>
          </a:ln>
        </p:spPr>
      </p:pic>
      <p:pic>
        <p:nvPicPr>
          <p:cNvPr id="138" name="image2.png"/>
          <p:cNvPicPr/>
          <p:nvPr/>
        </p:nvPicPr>
        <p:blipFill>
          <a:blip r:embed="rId4">
            <a:extLst/>
          </a:blip>
          <a:stretch>
            <a:fillRect/>
          </a:stretch>
        </p:blipFill>
        <p:spPr>
          <a:xfrm>
            <a:off x="0" y="0"/>
            <a:ext cx="13004800" cy="9753600"/>
          </a:xfrm>
          <a:prstGeom prst="rect">
            <a:avLst/>
          </a:prstGeom>
          <a:ln w="12700">
            <a:miter lim="400000"/>
          </a:ln>
        </p:spPr>
      </p:pic>
      <p:sp>
        <p:nvSpPr>
          <p:cNvPr id="139" name="Shape 139"/>
          <p:cNvSpPr/>
          <p:nvPr/>
        </p:nvSpPr>
        <p:spPr>
          <a:xfrm>
            <a:off x="3212436" y="508000"/>
            <a:ext cx="6579928" cy="698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4500">
                <a:solidFill>
                  <a:srgbClr val="FFFFFF"/>
                </a:solidFill>
                <a:effectLst>
                  <a:outerShdw sx="100000" sy="100000" kx="0" ky="0" algn="b" rotWithShape="0" blurRad="25400" dist="30000" dir="2700000">
                    <a:srgbClr val="000000">
                      <a:alpha val="80000"/>
                    </a:srgbClr>
                  </a:outerShdw>
                </a:effectLst>
              </a:defRPr>
            </a:lvl1pPr>
          </a:lstStyle>
          <a:p>
            <a:pPr lvl="0">
              <a:defRPr b="0" sz="1800">
                <a:solidFill>
                  <a:srgbClr val="000000"/>
                </a:solidFill>
                <a:effectLst/>
              </a:defRPr>
            </a:pPr>
            <a:r>
              <a:rPr b="1" sz="4500">
                <a:solidFill>
                  <a:srgbClr val="FFFFFF"/>
                </a:solidFill>
                <a:effectLst>
                  <a:outerShdw sx="100000" sy="100000" kx="0" ky="0" algn="b" rotWithShape="0" blurRad="25400" dist="30000" dir="2700000">
                    <a:srgbClr val="000000">
                      <a:alpha val="80000"/>
                    </a:srgbClr>
                  </a:outerShdw>
                </a:effectLst>
              </a:rPr>
              <a:t>Checking for Understanding</a:t>
            </a:r>
          </a:p>
        </p:txBody>
      </p:sp>
      <p:sp>
        <p:nvSpPr>
          <p:cNvPr id="140" name="Shape 140"/>
          <p:cNvSpPr/>
          <p:nvPr/>
        </p:nvSpPr>
        <p:spPr>
          <a:xfrm>
            <a:off x="254000" y="2943549"/>
            <a:ext cx="12496800" cy="386650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ctr">
              <a:lnSpc>
                <a:spcPct val="81920"/>
              </a:lnSpc>
              <a:defRPr sz="10000">
                <a:solidFill>
                  <a:srgbClr val="FFFFFF"/>
                </a:solidFill>
                <a:effectLst>
                  <a:outerShdw sx="100000" sy="100000" kx="0" ky="0" algn="b" rotWithShape="0" blurRad="25400" dist="30000" dir="2700000">
                    <a:srgbClr val="000000">
                      <a:alpha val="75000"/>
                    </a:srgbClr>
                  </a:outerShdw>
                </a:effectLst>
              </a:defRPr>
            </a:lvl1pPr>
          </a:lstStyle>
          <a:p>
            <a:pPr lvl="0">
              <a:defRPr sz="1800">
                <a:solidFill>
                  <a:srgbClr val="000000"/>
                </a:solidFill>
                <a:effectLst/>
              </a:defRPr>
            </a:pPr>
            <a:r>
              <a:rPr sz="10000">
                <a:solidFill>
                  <a:srgbClr val="FFFFFF"/>
                </a:solidFill>
                <a:effectLst>
                  <a:outerShdw sx="100000" sy="100000" kx="0" ky="0" algn="b" rotWithShape="0" blurRad="25400" dist="30000" dir="2700000">
                    <a:srgbClr val="000000">
                      <a:alpha val="75000"/>
                    </a:srgbClr>
                  </a:outerShdw>
                </a:effectLst>
              </a:rPr>
              <a:t>What do the lines on your maps show?</a:t>
            </a:r>
          </a:p>
        </p:txBody>
      </p:sp>
      <p:sp>
        <p:nvSpPr>
          <p:cNvPr id="141" name="Shape 141"/>
          <p:cNvSpPr/>
          <p:nvPr/>
        </p:nvSpPr>
        <p:spPr>
          <a:xfrm>
            <a:off x="0" y="9626600"/>
            <a:ext cx="4340176"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Eric Constantineau - www.ericconstantineau.com - https://www.flickr.com/photos/74007022@N00</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 name="image16.jpg"/>
          <p:cNvPicPr/>
          <p:nvPr/>
        </p:nvPicPr>
        <p:blipFill>
          <a:blip r:embed="rId3">
            <a:extLst/>
          </a:blip>
          <a:stretch>
            <a:fillRect/>
          </a:stretch>
        </p:blipFill>
        <p:spPr>
          <a:xfrm>
            <a:off x="0" y="0"/>
            <a:ext cx="13004800" cy="9753600"/>
          </a:xfrm>
          <a:prstGeom prst="rect">
            <a:avLst/>
          </a:prstGeom>
          <a:ln w="12700">
            <a:miter lim="400000"/>
          </a:ln>
        </p:spPr>
      </p:pic>
      <p:pic>
        <p:nvPicPr>
          <p:cNvPr id="146" name="image2.png"/>
          <p:cNvPicPr/>
          <p:nvPr/>
        </p:nvPicPr>
        <p:blipFill>
          <a:blip r:embed="rId4">
            <a:extLst/>
          </a:blip>
          <a:stretch>
            <a:fillRect/>
          </a:stretch>
        </p:blipFill>
        <p:spPr>
          <a:xfrm>
            <a:off x="0" y="0"/>
            <a:ext cx="13004800" cy="9753600"/>
          </a:xfrm>
          <a:prstGeom prst="rect">
            <a:avLst/>
          </a:prstGeom>
          <a:ln w="12700">
            <a:miter lim="400000"/>
          </a:ln>
        </p:spPr>
      </p:pic>
      <p:sp>
        <p:nvSpPr>
          <p:cNvPr id="147" name="Shape 147"/>
          <p:cNvSpPr/>
          <p:nvPr/>
        </p:nvSpPr>
        <p:spPr>
          <a:xfrm>
            <a:off x="3212436" y="508000"/>
            <a:ext cx="6579928" cy="698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4500">
                <a:solidFill>
                  <a:srgbClr val="FFFFFF"/>
                </a:solidFill>
                <a:effectLst>
                  <a:outerShdw sx="100000" sy="100000" kx="0" ky="0" algn="b" rotWithShape="0" blurRad="25400" dist="30000" dir="2700000">
                    <a:srgbClr val="000000">
                      <a:alpha val="80000"/>
                    </a:srgbClr>
                  </a:outerShdw>
                </a:effectLst>
              </a:defRPr>
            </a:lvl1pPr>
          </a:lstStyle>
          <a:p>
            <a:pPr lvl="0">
              <a:defRPr b="0" sz="1800">
                <a:solidFill>
                  <a:srgbClr val="000000"/>
                </a:solidFill>
                <a:effectLst/>
              </a:defRPr>
            </a:pPr>
            <a:r>
              <a:rPr b="1" sz="4500">
                <a:solidFill>
                  <a:srgbClr val="FFFFFF"/>
                </a:solidFill>
                <a:effectLst>
                  <a:outerShdw sx="100000" sy="100000" kx="0" ky="0" algn="b" rotWithShape="0" blurRad="25400" dist="30000" dir="2700000">
                    <a:srgbClr val="000000">
                      <a:alpha val="80000"/>
                    </a:srgbClr>
                  </a:outerShdw>
                </a:effectLst>
              </a:rPr>
              <a:t>Checking for Understanding</a:t>
            </a:r>
          </a:p>
        </p:txBody>
      </p:sp>
      <p:sp>
        <p:nvSpPr>
          <p:cNvPr id="148" name="Shape 148"/>
          <p:cNvSpPr/>
          <p:nvPr/>
        </p:nvSpPr>
        <p:spPr>
          <a:xfrm>
            <a:off x="254000" y="1814372"/>
            <a:ext cx="12496800" cy="720435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81920"/>
              </a:lnSpc>
            </a:pPr>
            <a:r>
              <a:rPr sz="10000">
                <a:solidFill>
                  <a:srgbClr val="FFFFFF"/>
                </a:solidFill>
                <a:effectLst>
                  <a:outerShdw sx="100000" sy="100000" kx="0" ky="0" algn="b" rotWithShape="0" blurRad="25400" dist="30000" dir="2700000">
                    <a:srgbClr val="000000">
                      <a:alpha val="75000"/>
                    </a:srgbClr>
                  </a:outerShdw>
                </a:effectLst>
              </a:rPr>
              <a:t>What is the difference between your</a:t>
            </a:r>
            <a:endParaRPr sz="10000">
              <a:solidFill>
                <a:srgbClr val="FFFFFF"/>
              </a:solidFill>
              <a:effectLst>
                <a:outerShdw sx="100000" sy="100000" kx="0" ky="0" algn="b" rotWithShape="0" blurRad="25400" dist="30000" dir="2700000">
                  <a:srgbClr val="000000">
                    <a:alpha val="75000"/>
                  </a:srgbClr>
                </a:outerShdw>
              </a:effectLst>
            </a:endParaRPr>
          </a:p>
          <a:p>
            <a:pPr lvl="0" algn="ctr">
              <a:lnSpc>
                <a:spcPct val="81920"/>
              </a:lnSpc>
            </a:pPr>
            <a:r>
              <a:rPr sz="10000">
                <a:solidFill>
                  <a:srgbClr val="FFFFFF"/>
                </a:solidFill>
                <a:effectLst>
                  <a:outerShdw sx="100000" sy="100000" kx="0" ky="0" algn="b" rotWithShape="0" blurRad="25400" dist="30000" dir="2700000">
                    <a:srgbClr val="000000">
                      <a:alpha val="75000"/>
                    </a:srgbClr>
                  </a:outerShdw>
                </a:effectLst>
              </a:rPr>
              <a:t> </a:t>
            </a:r>
            <a:r>
              <a:rPr sz="10000">
                <a:solidFill>
                  <a:srgbClr val="FFFF00"/>
                </a:solidFill>
                <a:effectLst>
                  <a:outerShdw sx="100000" sy="100000" kx="0" ky="0" algn="b" rotWithShape="0" blurRad="25400" dist="30000" dir="2700000">
                    <a:srgbClr val="000000">
                      <a:alpha val="75000"/>
                    </a:srgbClr>
                  </a:outerShdw>
                </a:effectLst>
              </a:rPr>
              <a:t>in-person community </a:t>
            </a:r>
            <a:r>
              <a:rPr sz="10000">
                <a:solidFill>
                  <a:srgbClr val="FFFFFF"/>
                </a:solidFill>
                <a:effectLst>
                  <a:outerShdw sx="100000" sy="100000" kx="0" ky="0" algn="b" rotWithShape="0" blurRad="25400" dist="30000" dir="2700000">
                    <a:srgbClr val="000000">
                      <a:alpha val="75000"/>
                    </a:srgbClr>
                  </a:outerShdw>
                </a:effectLst>
              </a:rPr>
              <a:t>and your </a:t>
            </a:r>
            <a:endParaRPr sz="10000">
              <a:solidFill>
                <a:srgbClr val="FFFFFF"/>
              </a:solidFill>
              <a:effectLst>
                <a:outerShdw sx="100000" sy="100000" kx="0" ky="0" algn="b" rotWithShape="0" blurRad="25400" dist="30000" dir="2700000">
                  <a:srgbClr val="000000">
                    <a:alpha val="75000"/>
                  </a:srgbClr>
                </a:outerShdw>
              </a:effectLst>
            </a:endParaRPr>
          </a:p>
          <a:p>
            <a:pPr lvl="0" algn="ctr">
              <a:lnSpc>
                <a:spcPct val="81920"/>
              </a:lnSpc>
            </a:pPr>
            <a:r>
              <a:rPr sz="10000">
                <a:solidFill>
                  <a:srgbClr val="FFFF00"/>
                </a:solidFill>
                <a:effectLst>
                  <a:outerShdw sx="100000" sy="100000" kx="0" ky="0" algn="b" rotWithShape="0" blurRad="25400" dist="30000" dir="2700000">
                    <a:srgbClr val="000000">
                      <a:alpha val="75000"/>
                    </a:srgbClr>
                  </a:outerShdw>
                </a:effectLst>
              </a:rPr>
              <a:t>online community</a:t>
            </a:r>
            <a:r>
              <a:rPr sz="10000">
                <a:solidFill>
                  <a:srgbClr val="FFFFFF"/>
                </a:solidFill>
                <a:effectLst>
                  <a:outerShdw sx="100000" sy="100000" kx="0" ky="0" algn="b" rotWithShape="0" blurRad="25400" dist="30000" dir="2700000">
                    <a:srgbClr val="000000">
                      <a:alpha val="75000"/>
                    </a:srgbClr>
                  </a:outerShdw>
                </a:effectLst>
              </a:rPr>
              <a:t>?</a:t>
            </a:r>
          </a:p>
        </p:txBody>
      </p:sp>
      <p:sp>
        <p:nvSpPr>
          <p:cNvPr id="149" name="Shape 149"/>
          <p:cNvSpPr/>
          <p:nvPr/>
        </p:nvSpPr>
        <p:spPr>
          <a:xfrm>
            <a:off x="0" y="9626600"/>
            <a:ext cx="4340176"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Eric Constantineau - www.ericconstantineau.com - https://www.flickr.com/photos/74007022@N00</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image16.jpg"/>
          <p:cNvPicPr/>
          <p:nvPr/>
        </p:nvPicPr>
        <p:blipFill>
          <a:blip r:embed="rId3">
            <a:extLst/>
          </a:blip>
          <a:stretch>
            <a:fillRect/>
          </a:stretch>
        </p:blipFill>
        <p:spPr>
          <a:xfrm>
            <a:off x="0" y="0"/>
            <a:ext cx="13004800" cy="9753600"/>
          </a:xfrm>
          <a:prstGeom prst="rect">
            <a:avLst/>
          </a:prstGeom>
          <a:ln w="12700">
            <a:miter lim="400000"/>
          </a:ln>
        </p:spPr>
      </p:pic>
      <p:pic>
        <p:nvPicPr>
          <p:cNvPr id="154" name="image2.png"/>
          <p:cNvPicPr/>
          <p:nvPr/>
        </p:nvPicPr>
        <p:blipFill>
          <a:blip r:embed="rId4">
            <a:extLst/>
          </a:blip>
          <a:stretch>
            <a:fillRect/>
          </a:stretch>
        </p:blipFill>
        <p:spPr>
          <a:xfrm>
            <a:off x="0" y="0"/>
            <a:ext cx="13004800" cy="9753600"/>
          </a:xfrm>
          <a:prstGeom prst="rect">
            <a:avLst/>
          </a:prstGeom>
          <a:ln w="12700">
            <a:miter lim="400000"/>
          </a:ln>
        </p:spPr>
      </p:pic>
      <p:sp>
        <p:nvSpPr>
          <p:cNvPr id="155" name="Shape 155"/>
          <p:cNvSpPr/>
          <p:nvPr/>
        </p:nvSpPr>
        <p:spPr>
          <a:xfrm>
            <a:off x="3212436" y="508000"/>
            <a:ext cx="6579928" cy="698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4500">
                <a:solidFill>
                  <a:srgbClr val="FFFFFF"/>
                </a:solidFill>
                <a:effectLst>
                  <a:outerShdw sx="100000" sy="100000" kx="0" ky="0" algn="b" rotWithShape="0" blurRad="25400" dist="30000" dir="2700000">
                    <a:srgbClr val="000000">
                      <a:alpha val="80000"/>
                    </a:srgbClr>
                  </a:outerShdw>
                </a:effectLst>
              </a:defRPr>
            </a:lvl1pPr>
          </a:lstStyle>
          <a:p>
            <a:pPr lvl="0">
              <a:defRPr b="0" sz="1800">
                <a:solidFill>
                  <a:srgbClr val="000000"/>
                </a:solidFill>
                <a:effectLst/>
              </a:defRPr>
            </a:pPr>
            <a:r>
              <a:rPr b="1" sz="4500">
                <a:solidFill>
                  <a:srgbClr val="FFFFFF"/>
                </a:solidFill>
                <a:effectLst>
                  <a:outerShdw sx="100000" sy="100000" kx="0" ky="0" algn="b" rotWithShape="0" blurRad="25400" dist="30000" dir="2700000">
                    <a:srgbClr val="000000">
                      <a:alpha val="80000"/>
                    </a:srgbClr>
                  </a:outerShdw>
                </a:effectLst>
              </a:rPr>
              <a:t>Checking for Understanding</a:t>
            </a:r>
          </a:p>
        </p:txBody>
      </p:sp>
      <p:sp>
        <p:nvSpPr>
          <p:cNvPr id="156" name="Shape 156"/>
          <p:cNvSpPr/>
          <p:nvPr/>
        </p:nvSpPr>
        <p:spPr>
          <a:xfrm>
            <a:off x="254000" y="2546470"/>
            <a:ext cx="12496800" cy="466066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nSpc>
                <a:spcPct val="81920"/>
              </a:lnSpc>
            </a:pPr>
            <a:endParaRPr sz="1600"/>
          </a:p>
          <a:p>
            <a:pPr lvl="0" algn="ctr">
              <a:lnSpc>
                <a:spcPct val="81920"/>
              </a:lnSpc>
            </a:pPr>
            <a:r>
              <a:rPr sz="10000">
                <a:solidFill>
                  <a:srgbClr val="FFFFFF"/>
                </a:solidFill>
                <a:effectLst>
                  <a:outerShdw sx="100000" sy="100000" kx="0" ky="0" algn="b" rotWithShape="0" blurRad="25400" dist="30000" dir="2700000">
                    <a:srgbClr val="000000">
                      <a:alpha val="75000"/>
                    </a:srgbClr>
                  </a:outerShdw>
                </a:effectLst>
              </a:rPr>
              <a:t>When you go </a:t>
            </a:r>
            <a:r>
              <a:rPr sz="10000">
                <a:solidFill>
                  <a:srgbClr val="FFFF00"/>
                </a:solidFill>
                <a:effectLst>
                  <a:outerShdw sx="100000" sy="100000" kx="0" ky="0" algn="b" rotWithShape="0" blurRad="25400" dist="30000" dir="2700000">
                    <a:srgbClr val="000000">
                      <a:alpha val="75000"/>
                    </a:srgbClr>
                  </a:outerShdw>
                </a:effectLst>
              </a:rPr>
              <a:t>online</a:t>
            </a:r>
            <a:r>
              <a:rPr sz="10000">
                <a:solidFill>
                  <a:srgbClr val="FFFFFF"/>
                </a:solidFill>
                <a:effectLst>
                  <a:outerShdw sx="100000" sy="100000" kx="0" ky="0" algn="b" rotWithShape="0" blurRad="25400" dist="30000" dir="2700000">
                    <a:srgbClr val="000000">
                      <a:alpha val="75000"/>
                    </a:srgbClr>
                  </a:outerShdw>
                </a:effectLst>
              </a:rPr>
              <a:t>, </a:t>
            </a:r>
            <a:endParaRPr sz="10000">
              <a:solidFill>
                <a:srgbClr val="FFFFFF"/>
              </a:solidFill>
              <a:effectLst>
                <a:outerShdw sx="100000" sy="100000" kx="0" ky="0" algn="b" rotWithShape="0" blurRad="25400" dist="30000" dir="2700000">
                  <a:srgbClr val="000000">
                    <a:alpha val="75000"/>
                  </a:srgbClr>
                </a:outerShdw>
              </a:effectLst>
            </a:endParaRPr>
          </a:p>
          <a:p>
            <a:pPr lvl="0" algn="ctr">
              <a:lnSpc>
                <a:spcPct val="81920"/>
              </a:lnSpc>
            </a:pPr>
            <a:r>
              <a:rPr sz="10000">
                <a:solidFill>
                  <a:srgbClr val="FFFFFF"/>
                </a:solidFill>
                <a:effectLst>
                  <a:outerShdw sx="100000" sy="100000" kx="0" ky="0" algn="b" rotWithShape="0" blurRad="25400" dist="30000" dir="2700000">
                    <a:srgbClr val="000000">
                      <a:alpha val="75000"/>
                    </a:srgbClr>
                  </a:outerShdw>
                </a:effectLst>
              </a:rPr>
              <a:t>do you really go somewhere?</a:t>
            </a:r>
          </a:p>
        </p:txBody>
      </p:sp>
      <p:sp>
        <p:nvSpPr>
          <p:cNvPr id="157" name="Shape 157"/>
          <p:cNvSpPr/>
          <p:nvPr/>
        </p:nvSpPr>
        <p:spPr>
          <a:xfrm>
            <a:off x="0" y="9626600"/>
            <a:ext cx="4340176"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Eric Constantineau - www.ericconstantineau.com - https://www.flickr.com/photos/74007022@N00</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 name="image3.jpg"/>
          <p:cNvPicPr/>
          <p:nvPr/>
        </p:nvPicPr>
        <p:blipFill>
          <a:blip r:embed="rId3">
            <a:extLst/>
          </a:blip>
          <a:stretch>
            <a:fillRect/>
          </a:stretch>
        </p:blipFill>
        <p:spPr>
          <a:xfrm>
            <a:off x="0" y="0"/>
            <a:ext cx="13004800" cy="9753600"/>
          </a:xfrm>
          <a:prstGeom prst="rect">
            <a:avLst/>
          </a:prstGeom>
          <a:ln w="12700">
            <a:miter lim="400000"/>
          </a:ln>
        </p:spPr>
      </p:pic>
      <p:pic>
        <p:nvPicPr>
          <p:cNvPr id="58" name="image2.png"/>
          <p:cNvPicPr/>
          <p:nvPr/>
        </p:nvPicPr>
        <p:blipFill>
          <a:blip r:embed="rId4">
            <a:extLst/>
          </a:blip>
          <a:stretch>
            <a:fillRect/>
          </a:stretch>
        </p:blipFill>
        <p:spPr>
          <a:xfrm>
            <a:off x="0" y="4242561"/>
            <a:ext cx="13004800" cy="2218437"/>
          </a:xfrm>
          <a:prstGeom prst="rect">
            <a:avLst/>
          </a:prstGeom>
          <a:ln w="12700">
            <a:miter lim="400000"/>
          </a:ln>
        </p:spPr>
      </p:pic>
      <p:sp>
        <p:nvSpPr>
          <p:cNvPr id="59" name="Shape 59"/>
          <p:cNvSpPr/>
          <p:nvPr/>
        </p:nvSpPr>
        <p:spPr>
          <a:xfrm>
            <a:off x="1494383" y="4343400"/>
            <a:ext cx="10016034" cy="1308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8400">
                <a:solidFill>
                  <a:srgbClr val="FFFFFF"/>
                </a:solidFill>
                <a:effectLst>
                  <a:outerShdw sx="100000" sy="100000" kx="0" ky="0" algn="b" rotWithShape="0" blurRad="25400" dist="30000" dir="2700000">
                    <a:srgbClr val="000000">
                      <a:alpha val="80000"/>
                    </a:srgbClr>
                  </a:outerShdw>
                </a:effectLst>
              </a:defRPr>
            </a:lvl1pPr>
          </a:lstStyle>
          <a:p>
            <a:pPr lvl="0">
              <a:defRPr b="0" sz="1800">
                <a:solidFill>
                  <a:srgbClr val="000000"/>
                </a:solidFill>
                <a:effectLst/>
              </a:defRPr>
            </a:pPr>
            <a:r>
              <a:rPr b="1" sz="8400">
                <a:solidFill>
                  <a:srgbClr val="FFFFFF"/>
                </a:solidFill>
                <a:effectLst>
                  <a:outerShdw sx="100000" sy="100000" kx="0" ky="0" algn="b" rotWithShape="0" blurRad="25400" dist="30000" dir="2700000">
                    <a:srgbClr val="000000">
                      <a:alpha val="80000"/>
                    </a:srgbClr>
                  </a:outerShdw>
                </a:effectLst>
              </a:rPr>
              <a:t>My Online Community</a:t>
            </a:r>
          </a:p>
        </p:txBody>
      </p:sp>
      <p:sp>
        <p:nvSpPr>
          <p:cNvPr id="60" name="Shape 60"/>
          <p:cNvSpPr/>
          <p:nvPr/>
        </p:nvSpPr>
        <p:spPr>
          <a:xfrm>
            <a:off x="1746324" y="5750559"/>
            <a:ext cx="9512152" cy="622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4000">
                <a:solidFill>
                  <a:srgbClr val="FFFFFF"/>
                </a:solidFill>
                <a:effectLst>
                  <a:outerShdw sx="100000" sy="100000" kx="0" ky="0" algn="b" rotWithShape="0" blurRad="25400" dist="30000" dir="2700000">
                    <a:srgbClr val="000000">
                      <a:alpha val="75000"/>
                    </a:srgbClr>
                  </a:outerShdw>
                </a:effectLst>
              </a:defRPr>
            </a:lvl1pPr>
          </a:lstStyle>
          <a:p>
            <a:pPr lvl="0">
              <a:defRPr sz="1800">
                <a:solidFill>
                  <a:srgbClr val="000000"/>
                </a:solidFill>
                <a:effectLst/>
              </a:defRPr>
            </a:pPr>
            <a:r>
              <a:rPr sz="4000">
                <a:solidFill>
                  <a:srgbClr val="FFFFFF"/>
                </a:solidFill>
                <a:effectLst>
                  <a:outerShdw sx="100000" sy="100000" kx="0" ky="0" algn="b" rotWithShape="0" blurRad="25400" dist="30000" dir="2700000">
                    <a:srgbClr val="000000">
                      <a:alpha val="75000"/>
                    </a:srgbClr>
                  </a:outerShdw>
                </a:effectLst>
              </a:rPr>
              <a:t>How does the Internet connect you to others?</a:t>
            </a:r>
          </a:p>
        </p:txBody>
      </p:sp>
      <p:sp>
        <p:nvSpPr>
          <p:cNvPr id="61" name="Shape 61"/>
          <p:cNvSpPr/>
          <p:nvPr/>
        </p:nvSpPr>
        <p:spPr>
          <a:xfrm>
            <a:off x="0" y="9626600"/>
            <a:ext cx="2995117"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Gordon McKinlay - https://www.flickr.com/photos/78251058@N00</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 name="image4.jpg"/>
          <p:cNvPicPr/>
          <p:nvPr/>
        </p:nvPicPr>
        <p:blipFill>
          <a:blip r:embed="rId2">
            <a:extLst/>
          </a:blip>
          <a:stretch>
            <a:fillRect/>
          </a:stretch>
        </p:blipFill>
        <p:spPr>
          <a:xfrm>
            <a:off x="0" y="0"/>
            <a:ext cx="13004800" cy="9753600"/>
          </a:xfrm>
          <a:prstGeom prst="rect">
            <a:avLst/>
          </a:prstGeom>
          <a:ln w="12700">
            <a:miter lim="400000"/>
          </a:ln>
        </p:spPr>
      </p:pic>
      <p:pic>
        <p:nvPicPr>
          <p:cNvPr id="66" name="image2.png"/>
          <p:cNvPicPr/>
          <p:nvPr/>
        </p:nvPicPr>
        <p:blipFill>
          <a:blip r:embed="rId3">
            <a:extLst/>
          </a:blip>
          <a:stretch>
            <a:fillRect/>
          </a:stretch>
        </p:blipFill>
        <p:spPr>
          <a:xfrm>
            <a:off x="0" y="0"/>
            <a:ext cx="13004800" cy="9753600"/>
          </a:xfrm>
          <a:prstGeom prst="rect">
            <a:avLst/>
          </a:prstGeom>
          <a:ln w="12700">
            <a:miter lim="400000"/>
          </a:ln>
        </p:spPr>
      </p:pic>
      <p:sp>
        <p:nvSpPr>
          <p:cNvPr id="67" name="Shape 67"/>
          <p:cNvSpPr/>
          <p:nvPr/>
        </p:nvSpPr>
        <p:spPr>
          <a:xfrm>
            <a:off x="3228547" y="1066800"/>
            <a:ext cx="6547706" cy="571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3700">
                <a:solidFill>
                  <a:srgbClr val="FFFFFF"/>
                </a:solidFill>
                <a:effectLst>
                  <a:outerShdw sx="100000" sy="100000" kx="0" ky="0" algn="b" rotWithShape="0" blurRad="25400" dist="30000" dir="2700000">
                    <a:srgbClr val="000000">
                      <a:alpha val="80000"/>
                    </a:srgbClr>
                  </a:outerShdw>
                </a:effectLst>
              </a:defRPr>
            </a:lvl1pPr>
          </a:lstStyle>
          <a:p>
            <a:pPr lvl="0">
              <a:defRPr b="0" sz="1800">
                <a:solidFill>
                  <a:srgbClr val="000000"/>
                </a:solidFill>
                <a:effectLst/>
              </a:defRPr>
            </a:pPr>
            <a:r>
              <a:rPr b="1" sz="3700">
                <a:solidFill>
                  <a:srgbClr val="FFFFFF"/>
                </a:solidFill>
                <a:effectLst>
                  <a:outerShdw sx="100000" sy="100000" kx="0" ky="0" algn="b" rotWithShape="0" blurRad="25400" dist="30000" dir="2700000">
                    <a:srgbClr val="000000">
                      <a:alpha val="80000"/>
                    </a:srgbClr>
                  </a:outerShdw>
                </a:effectLst>
              </a:rPr>
              <a:t>After this lesson, you will learn to</a:t>
            </a:r>
          </a:p>
        </p:txBody>
      </p:sp>
      <p:sp>
        <p:nvSpPr>
          <p:cNvPr id="68" name="Shape 68"/>
          <p:cNvSpPr/>
          <p:nvPr/>
        </p:nvSpPr>
        <p:spPr>
          <a:xfrm>
            <a:off x="254000" y="1579880"/>
            <a:ext cx="12496800" cy="764976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1676400" indent="-2430779" defTabSz="905255">
              <a:lnSpc>
                <a:spcPct val="92800"/>
              </a:lnSpc>
              <a:buClr>
                <a:srgbClr val="FFFFFF"/>
              </a:buClr>
              <a:buSzPct val="100000"/>
              <a:buFont typeface="Calibri"/>
              <a:buChar char="•"/>
            </a:pPr>
            <a:r>
              <a:rPr sz="5742">
                <a:solidFill>
                  <a:srgbClr val="FFFFFF"/>
                </a:solidFill>
                <a:effectLst>
                  <a:outerShdw sx="100000" sy="100000" kx="0" ky="0" algn="b" rotWithShape="0" blurRad="25146" dist="29700" dir="2700000">
                    <a:srgbClr val="000000">
                      <a:alpha val="75000"/>
                    </a:srgbClr>
                  </a:outerShdw>
                </a:effectLst>
              </a:rPr>
              <a:t>Consider what it means to go </a:t>
            </a:r>
            <a:r>
              <a:rPr sz="5742">
                <a:solidFill>
                  <a:srgbClr val="FFFF00"/>
                </a:solidFill>
                <a:effectLst>
                  <a:outerShdw sx="100000" sy="100000" kx="0" ky="0" algn="b" rotWithShape="0" blurRad="25146" dist="29700" dir="2700000">
                    <a:srgbClr val="000000">
                      <a:alpha val="75000"/>
                    </a:srgbClr>
                  </a:outerShdw>
                </a:effectLst>
              </a:rPr>
              <a:t>online</a:t>
            </a:r>
            <a:r>
              <a:rPr sz="5742">
                <a:solidFill>
                  <a:srgbClr val="FFFFFF"/>
                </a:solidFill>
                <a:effectLst>
                  <a:outerShdw sx="100000" sy="100000" kx="0" ky="0" algn="b" rotWithShape="0" blurRad="25146" dist="29700" dir="2700000">
                    <a:srgbClr val="000000">
                      <a:alpha val="75000"/>
                    </a:srgbClr>
                  </a:outerShdw>
                </a:effectLst>
              </a:rPr>
              <a:t> and use the Internet.</a:t>
            </a:r>
            <a:endParaRPr sz="5742">
              <a:solidFill>
                <a:srgbClr val="FFFFFF"/>
              </a:solidFill>
              <a:effectLst>
                <a:outerShdw sx="100000" sy="100000" kx="0" ky="0" algn="b" rotWithShape="0" blurRad="25146" dist="29700" dir="2700000">
                  <a:srgbClr val="000000">
                    <a:alpha val="75000"/>
                  </a:srgbClr>
                </a:outerShdw>
              </a:effectLst>
            </a:endParaRPr>
          </a:p>
          <a:p>
            <a:pPr lvl="0" marL="1676400" indent="-2430779" defTabSz="905255">
              <a:lnSpc>
                <a:spcPct val="92800"/>
              </a:lnSpc>
              <a:buClr>
                <a:srgbClr val="FFFFFF"/>
              </a:buClr>
              <a:buSzPct val="100000"/>
              <a:buFont typeface="Calibri"/>
              <a:buChar char="•"/>
            </a:pPr>
            <a:r>
              <a:rPr sz="5742">
                <a:solidFill>
                  <a:srgbClr val="FFFFFF"/>
                </a:solidFill>
                <a:effectLst>
                  <a:outerShdw sx="100000" sy="100000" kx="0" ky="0" algn="b" rotWithShape="0" blurRad="25146" dist="29700" dir="2700000">
                    <a:srgbClr val="000000">
                      <a:alpha val="75000"/>
                    </a:srgbClr>
                  </a:outerShdw>
                </a:effectLst>
              </a:rPr>
              <a:t>Compare and contrast how they are </a:t>
            </a:r>
            <a:r>
              <a:rPr sz="5742">
                <a:solidFill>
                  <a:srgbClr val="FFFF00"/>
                </a:solidFill>
                <a:effectLst>
                  <a:outerShdw sx="100000" sy="100000" kx="0" ky="0" algn="b" rotWithShape="0" blurRad="25146" dist="29700" dir="2700000">
                    <a:srgbClr val="000000">
                      <a:alpha val="75000"/>
                    </a:srgbClr>
                  </a:outerShdw>
                </a:effectLst>
              </a:rPr>
              <a:t>connected</a:t>
            </a:r>
            <a:r>
              <a:rPr sz="5742">
                <a:solidFill>
                  <a:srgbClr val="FFFFFF"/>
                </a:solidFill>
                <a:effectLst>
                  <a:outerShdw sx="100000" sy="100000" kx="0" ky="0" algn="b" rotWithShape="0" blurRad="25146" dist="29700" dir="2700000">
                    <a:srgbClr val="000000">
                      <a:alpha val="75000"/>
                    </a:srgbClr>
                  </a:outerShdw>
                </a:effectLst>
              </a:rPr>
              <a:t> to different people and places, in person and on the </a:t>
            </a:r>
            <a:r>
              <a:rPr sz="5742">
                <a:solidFill>
                  <a:srgbClr val="FFFF00"/>
                </a:solidFill>
                <a:effectLst>
                  <a:outerShdw sx="100000" sy="100000" kx="0" ky="0" algn="b" rotWithShape="0" blurRad="25146" dist="29700" dir="2700000">
                    <a:srgbClr val="000000">
                      <a:alpha val="75000"/>
                    </a:srgbClr>
                  </a:outerShdw>
                </a:effectLst>
              </a:rPr>
              <a:t>Internet</a:t>
            </a:r>
            <a:r>
              <a:rPr sz="5742">
                <a:solidFill>
                  <a:srgbClr val="FFFFFF"/>
                </a:solidFill>
                <a:effectLst>
                  <a:outerShdw sx="100000" sy="100000" kx="0" ky="0" algn="b" rotWithShape="0" blurRad="25146" dist="29700" dir="2700000">
                    <a:srgbClr val="000000">
                      <a:alpha val="75000"/>
                    </a:srgbClr>
                  </a:outerShdw>
                </a:effectLst>
              </a:rPr>
              <a:t>.</a:t>
            </a:r>
            <a:endParaRPr sz="5742">
              <a:solidFill>
                <a:srgbClr val="FFFFFF"/>
              </a:solidFill>
              <a:effectLst>
                <a:outerShdw sx="100000" sy="100000" kx="0" ky="0" algn="b" rotWithShape="0" blurRad="25146" dist="29700" dir="2700000">
                  <a:srgbClr val="000000">
                    <a:alpha val="75000"/>
                  </a:srgbClr>
                </a:outerShdw>
              </a:effectLst>
            </a:endParaRPr>
          </a:p>
          <a:p>
            <a:pPr lvl="0" marL="1676400" indent="-2430779" defTabSz="905255">
              <a:lnSpc>
                <a:spcPct val="92800"/>
              </a:lnSpc>
              <a:buClr>
                <a:srgbClr val="FFFFFF"/>
              </a:buClr>
              <a:buSzPct val="100000"/>
              <a:buFont typeface="Calibri"/>
              <a:buChar char="•"/>
            </a:pPr>
            <a:r>
              <a:rPr sz="5742">
                <a:solidFill>
                  <a:srgbClr val="FFFFFF"/>
                </a:solidFill>
                <a:effectLst>
                  <a:outerShdw sx="100000" sy="100000" kx="0" ky="0" algn="b" rotWithShape="0" blurRad="25146" dist="29700" dir="2700000">
                    <a:srgbClr val="000000">
                      <a:alpha val="75000"/>
                    </a:srgbClr>
                  </a:outerShdw>
                </a:effectLst>
              </a:rPr>
              <a:t>Demonstrate an understanding of how people can </a:t>
            </a:r>
            <a:r>
              <a:rPr sz="5742">
                <a:solidFill>
                  <a:srgbClr val="FFFF00"/>
                </a:solidFill>
                <a:effectLst>
                  <a:outerShdw sx="100000" sy="100000" kx="0" ky="0" algn="b" rotWithShape="0" blurRad="25146" dist="29700" dir="2700000">
                    <a:srgbClr val="000000">
                      <a:alpha val="75000"/>
                    </a:srgbClr>
                  </a:outerShdw>
                </a:effectLst>
              </a:rPr>
              <a:t>connect</a:t>
            </a:r>
            <a:r>
              <a:rPr sz="5742">
                <a:solidFill>
                  <a:srgbClr val="FFFFFF"/>
                </a:solidFill>
                <a:effectLst>
                  <a:outerShdw sx="100000" sy="100000" kx="0" ky="0" algn="b" rotWithShape="0" blurRad="25146" dist="29700" dir="2700000">
                    <a:srgbClr val="000000">
                      <a:alpha val="75000"/>
                    </a:srgbClr>
                  </a:outerShdw>
                </a:effectLst>
              </a:rPr>
              <a:t> on the </a:t>
            </a:r>
            <a:r>
              <a:rPr sz="5742">
                <a:solidFill>
                  <a:srgbClr val="FFFF00"/>
                </a:solidFill>
                <a:effectLst>
                  <a:outerShdw sx="100000" sy="100000" kx="0" ky="0" algn="b" rotWithShape="0" blurRad="25146" dist="29700" dir="2700000">
                    <a:srgbClr val="000000">
                      <a:alpha val="75000"/>
                    </a:srgbClr>
                  </a:outerShdw>
                </a:effectLst>
              </a:rPr>
              <a:t>Internet</a:t>
            </a:r>
            <a:r>
              <a:rPr sz="5742">
                <a:solidFill>
                  <a:srgbClr val="FFFFFF"/>
                </a:solidFill>
                <a:effectLst>
                  <a:outerShdw sx="100000" sy="100000" kx="0" ky="0" algn="b" rotWithShape="0" blurRad="25146" dist="29700" dir="2700000">
                    <a:srgbClr val="000000">
                      <a:alpha val="75000"/>
                    </a:srgbClr>
                  </a:outerShdw>
                </a:effectLst>
              </a:rPr>
              <a:t> by drawing a map of your </a:t>
            </a:r>
            <a:r>
              <a:rPr sz="5742">
                <a:solidFill>
                  <a:srgbClr val="FFFF00"/>
                </a:solidFill>
                <a:effectLst>
                  <a:outerShdw sx="100000" sy="100000" kx="0" ky="0" algn="b" rotWithShape="0" blurRad="25146" dist="29700" dir="2700000">
                    <a:srgbClr val="000000">
                      <a:alpha val="75000"/>
                    </a:srgbClr>
                  </a:outerShdw>
                </a:effectLst>
              </a:rPr>
              <a:t>online</a:t>
            </a:r>
            <a:r>
              <a:rPr sz="5742">
                <a:solidFill>
                  <a:srgbClr val="FFFFFF"/>
                </a:solidFill>
                <a:effectLst>
                  <a:outerShdw sx="100000" sy="100000" kx="0" ky="0" algn="b" rotWithShape="0" blurRad="25146" dist="29700" dir="2700000">
                    <a:srgbClr val="000000">
                      <a:alpha val="75000"/>
                    </a:srgbClr>
                  </a:outerShdw>
                </a:effectLst>
              </a:rPr>
              <a:t> </a:t>
            </a:r>
            <a:r>
              <a:rPr sz="5742">
                <a:solidFill>
                  <a:srgbClr val="FFFF00"/>
                </a:solidFill>
                <a:effectLst>
                  <a:outerShdw sx="100000" sy="100000" kx="0" ky="0" algn="b" rotWithShape="0" blurRad="25146" dist="29700" dir="2700000">
                    <a:srgbClr val="000000">
                      <a:alpha val="75000"/>
                    </a:srgbClr>
                  </a:outerShdw>
                </a:effectLst>
              </a:rPr>
              <a:t>community</a:t>
            </a:r>
            <a:r>
              <a:rPr sz="5742">
                <a:solidFill>
                  <a:srgbClr val="FFFFFF"/>
                </a:solidFill>
                <a:effectLst>
                  <a:outerShdw sx="100000" sy="100000" kx="0" ky="0" algn="b" rotWithShape="0" blurRad="25146" dist="29700" dir="2700000">
                    <a:srgbClr val="000000">
                      <a:alpha val="75000"/>
                    </a:srgbClr>
                  </a:outerShdw>
                </a:effectLst>
              </a:rPr>
              <a:t>.</a:t>
            </a:r>
          </a:p>
        </p:txBody>
      </p:sp>
      <p:sp>
        <p:nvSpPr>
          <p:cNvPr id="69" name="Shape 69"/>
          <p:cNvSpPr/>
          <p:nvPr/>
        </p:nvSpPr>
        <p:spPr>
          <a:xfrm>
            <a:off x="0" y="9626600"/>
            <a:ext cx="2909045"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Kaptain Kobold - https://www.flickr.com/photos/95492938@N00</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 name="Shape 71"/>
          <p:cNvSpPr/>
          <p:nvPr/>
        </p:nvSpPr>
        <p:spPr>
          <a:xfrm>
            <a:off x="0" y="0"/>
            <a:ext cx="13004800" cy="9753600"/>
          </a:xfrm>
          <a:prstGeom prst="rect">
            <a:avLst/>
          </a:prstGeom>
          <a:solidFill>
            <a:srgbClr val="F05D33"/>
          </a:solidFill>
          <a:ln w="12700">
            <a:miter lim="400000"/>
          </a:ln>
        </p:spPr>
        <p:txBody>
          <a:bodyPr lIns="0" tIns="0" rIns="0" bIns="0"/>
          <a:lstStyle/>
          <a:p>
            <a:pPr lvl="0"/>
          </a:p>
        </p:txBody>
      </p:sp>
      <p:sp>
        <p:nvSpPr>
          <p:cNvPr id="72" name="Shape 72"/>
          <p:cNvSpPr/>
          <p:nvPr/>
        </p:nvSpPr>
        <p:spPr>
          <a:xfrm>
            <a:off x="0" y="4876800"/>
            <a:ext cx="13004800" cy="15240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normAutofit fontScale="100000" lnSpcReduction="0"/>
          </a:bodyPr>
          <a:lstStyle>
            <a:lvl1pPr algn="ctr" defTabSz="713231">
              <a:lnSpc>
                <a:spcPct val="80000"/>
              </a:lnSpc>
              <a:defRPr sz="156">
                <a:solidFill>
                  <a:srgbClr val="FFFFFF"/>
                </a:solidFill>
              </a:defRPr>
            </a:lvl1pPr>
          </a:lstStyle>
          <a:p>
            <a:pPr lvl="0">
              <a:defRPr sz="1800">
                <a:solidFill>
                  <a:srgbClr val="000000"/>
                </a:solidFill>
              </a:defRPr>
            </a:pPr>
            <a:r>
              <a:rPr sz="156">
                <a:solidFill>
                  <a:srgbClr val="FFFFFF"/>
                </a:solidFill>
              </a:rPr>
              <a:t>video</a:t>
            </a:r>
          </a:p>
        </p:txBody>
      </p:sp>
      <p:pic>
        <p:nvPicPr>
          <p:cNvPr id="73" name="media1.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083733" y="1417550"/>
            <a:ext cx="10837334" cy="6096001"/>
          </a:xfrm>
          <a:prstGeom prst="rect">
            <a:avLst/>
          </a:prstGeom>
        </p:spPr>
      </p:pic>
      <p:sp>
        <p:nvSpPr>
          <p:cNvPr id="74" name="Shape 74"/>
          <p:cNvSpPr/>
          <p:nvPr/>
        </p:nvSpPr>
        <p:spPr>
          <a:xfrm>
            <a:off x="4806151" y="8322152"/>
            <a:ext cx="3392498"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pPr lvl="0">
              <a:defRPr sz="1800"/>
            </a:pPr>
            <a:r>
              <a:rPr sz="3000"/>
              <a:t>What is the Internet?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123990" fill="hold"/>
                                        <p:tgtEl>
                                          <p:spTgt spid="73"/>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mediacall" presetSubtype="0" presetID="3" grpId="2" fill="hold">
                                  <p:stCondLst>
                                    <p:cond delay="0"/>
                                  </p:stCondLst>
                                  <p:childTnLst>
                                    <p:cmd type="call" cmd="stop">
                                      <p:cBhvr>
                                        <p:cTn id="10" dur="1000" fill="hold"/>
                                        <p:tgtEl>
                                          <p:spTgt spid="7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7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 name="image5.jpg"/>
          <p:cNvPicPr/>
          <p:nvPr/>
        </p:nvPicPr>
        <p:blipFill>
          <a:blip r:embed="rId2">
            <a:alphaModFix amt="12789"/>
            <a:extLst/>
          </a:blip>
          <a:stretch>
            <a:fillRect/>
          </a:stretch>
        </p:blipFill>
        <p:spPr>
          <a:xfrm>
            <a:off x="0" y="0"/>
            <a:ext cx="13004800" cy="9753600"/>
          </a:xfrm>
          <a:prstGeom prst="rect">
            <a:avLst/>
          </a:prstGeom>
          <a:ln w="12700">
            <a:miter lim="400000"/>
          </a:ln>
        </p:spPr>
      </p:pic>
      <p:pic>
        <p:nvPicPr>
          <p:cNvPr id="79" name="image2.png"/>
          <p:cNvPicPr/>
          <p:nvPr/>
        </p:nvPicPr>
        <p:blipFill>
          <a:blip r:embed="rId3">
            <a:extLst/>
          </a:blip>
          <a:stretch>
            <a:fillRect/>
          </a:stretch>
        </p:blipFill>
        <p:spPr>
          <a:xfrm>
            <a:off x="-1" y="-37388"/>
            <a:ext cx="13004801" cy="2078737"/>
          </a:xfrm>
          <a:prstGeom prst="rect">
            <a:avLst/>
          </a:prstGeom>
          <a:ln w="12700">
            <a:miter lim="400000"/>
          </a:ln>
        </p:spPr>
      </p:pic>
      <p:sp>
        <p:nvSpPr>
          <p:cNvPr id="80" name="Shape 80"/>
          <p:cNvSpPr/>
          <p:nvPr/>
        </p:nvSpPr>
        <p:spPr>
          <a:xfrm>
            <a:off x="1490216" y="57100"/>
            <a:ext cx="10024368" cy="191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400">
                <a:solidFill>
                  <a:srgbClr val="FFFFFF"/>
                </a:solidFill>
                <a:effectLst>
                  <a:outerShdw sx="100000" sy="100000" kx="0" ky="0" algn="b" rotWithShape="0" blurRad="25400" dist="30000" dir="2700000">
                    <a:srgbClr val="000000">
                      <a:alpha val="80000"/>
                    </a:srgbClr>
                  </a:outerShdw>
                </a:effectLst>
              </a:defRPr>
            </a:lvl1pPr>
          </a:lstStyle>
          <a:p>
            <a:pPr lvl="0">
              <a:defRPr b="0" sz="1800">
                <a:solidFill>
                  <a:srgbClr val="000000"/>
                </a:solidFill>
                <a:effectLst/>
              </a:defRPr>
            </a:pPr>
            <a:r>
              <a:rPr b="1" sz="12400">
                <a:solidFill>
                  <a:srgbClr val="FFFFFF"/>
                </a:solidFill>
                <a:effectLst>
                  <a:outerShdw sx="100000" sy="100000" kx="0" ky="0" algn="b" rotWithShape="0" blurRad="25400" dist="30000" dir="2700000">
                    <a:srgbClr val="000000">
                      <a:alpha val="80000"/>
                    </a:srgbClr>
                  </a:outerShdw>
                </a:effectLst>
              </a:rPr>
              <a:t>Key Vocabulary</a:t>
            </a:r>
          </a:p>
        </p:txBody>
      </p:sp>
      <p:sp>
        <p:nvSpPr>
          <p:cNvPr id="81" name="Shape 81"/>
          <p:cNvSpPr/>
          <p:nvPr/>
        </p:nvSpPr>
        <p:spPr>
          <a:xfrm>
            <a:off x="0" y="9626600"/>
            <a:ext cx="2700685"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jjackowski - https://www.flickr.com/photos/74762807@N00</a:t>
            </a:r>
          </a:p>
        </p:txBody>
      </p:sp>
      <p:sp>
        <p:nvSpPr>
          <p:cNvPr id="82" name="Shape 82"/>
          <p:cNvSpPr/>
          <p:nvPr/>
        </p:nvSpPr>
        <p:spPr>
          <a:xfrm>
            <a:off x="104329" y="2893103"/>
            <a:ext cx="12796142" cy="64008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180473" indent="-180473">
              <a:lnSpc>
                <a:spcPct val="83200"/>
              </a:lnSpc>
              <a:buSzPct val="60000"/>
              <a:buBlip>
                <a:blip r:embed="rId4"/>
              </a:buBlip>
            </a:pPr>
            <a:r>
              <a:rPr sz="6900">
                <a:solidFill>
                  <a:srgbClr val="F79646"/>
                </a:solidFill>
                <a:effectLst>
                  <a:outerShdw sx="100000" sy="100000" kx="0" ky="0" algn="b" rotWithShape="0" blurRad="25400" dist="30000" dir="2700000">
                    <a:srgbClr val="000000">
                      <a:alpha val="75000"/>
                    </a:srgbClr>
                  </a:outerShdw>
                </a:effectLst>
              </a:rPr>
              <a:t>Online</a:t>
            </a:r>
            <a:r>
              <a:rPr sz="6900">
                <a:solidFill>
                  <a:srgbClr val="535353"/>
                </a:solidFill>
                <a:effectLst>
                  <a:outerShdw sx="100000" sy="100000" kx="0" ky="0" algn="b" rotWithShape="0" blurRad="25400" dist="30000" dir="2700000">
                    <a:srgbClr val="000000">
                      <a:alpha val="75000"/>
                    </a:srgbClr>
                  </a:outerShdw>
                </a:effectLst>
              </a:rPr>
              <a:t>: connected to the Internet</a:t>
            </a:r>
            <a:endParaRPr sz="6900">
              <a:solidFill>
                <a:srgbClr val="535353"/>
              </a:solidFill>
              <a:effectLst>
                <a:outerShdw sx="100000" sy="100000" kx="0" ky="0" algn="b" rotWithShape="0" blurRad="25400" dist="30000" dir="2700000">
                  <a:srgbClr val="000000">
                    <a:alpha val="75000"/>
                  </a:srgbClr>
                </a:outerShdw>
              </a:effectLst>
            </a:endParaRPr>
          </a:p>
          <a:p>
            <a:pPr lvl="0">
              <a:lnSpc>
                <a:spcPct val="83200"/>
              </a:lnSpc>
            </a:pPr>
            <a:endParaRPr sz="6900">
              <a:solidFill>
                <a:srgbClr val="535353"/>
              </a:solidFill>
              <a:effectLst>
                <a:outerShdw sx="100000" sy="100000" kx="0" ky="0" algn="b" rotWithShape="0" blurRad="25400" dist="30000" dir="2700000">
                  <a:srgbClr val="000000">
                    <a:alpha val="75000"/>
                  </a:srgbClr>
                </a:outerShdw>
              </a:effectLst>
            </a:endParaRPr>
          </a:p>
          <a:p>
            <a:pPr lvl="0" marL="180473" indent="-180473">
              <a:lnSpc>
                <a:spcPct val="83200"/>
              </a:lnSpc>
              <a:buSzPct val="60000"/>
              <a:buBlip>
                <a:blip r:embed="rId4"/>
              </a:buBlip>
            </a:pPr>
            <a:r>
              <a:rPr sz="6900">
                <a:solidFill>
                  <a:srgbClr val="F79646"/>
                </a:solidFill>
                <a:effectLst>
                  <a:outerShdw sx="100000" sy="100000" kx="0" ky="0" algn="b" rotWithShape="0" blurRad="25400" dist="30000" dir="2700000">
                    <a:srgbClr val="000000">
                      <a:alpha val="75000"/>
                    </a:srgbClr>
                  </a:outerShdw>
                </a:effectLst>
              </a:rPr>
              <a:t>Internet</a:t>
            </a:r>
            <a:r>
              <a:rPr sz="6900">
                <a:solidFill>
                  <a:srgbClr val="535353"/>
                </a:solidFill>
                <a:effectLst>
                  <a:outerShdw sx="100000" sy="100000" kx="0" ky="0" algn="b" rotWithShape="0" blurRad="25400" dist="30000" dir="2700000">
                    <a:srgbClr val="000000">
                      <a:alpha val="75000"/>
                    </a:srgbClr>
                  </a:outerShdw>
                </a:effectLst>
              </a:rPr>
              <a:t>: a worldwide network that connects people using computers, phones, or other devices</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 name="image8.jpg"/>
          <p:cNvPicPr/>
          <p:nvPr/>
        </p:nvPicPr>
        <p:blipFill>
          <a:blip r:embed="rId3">
            <a:extLst/>
          </a:blip>
          <a:stretch>
            <a:fillRect/>
          </a:stretch>
        </p:blipFill>
        <p:spPr>
          <a:xfrm>
            <a:off x="0" y="0"/>
            <a:ext cx="13004800" cy="9753600"/>
          </a:xfrm>
          <a:prstGeom prst="rect">
            <a:avLst/>
          </a:prstGeom>
          <a:ln w="12700">
            <a:miter lim="400000"/>
          </a:ln>
        </p:spPr>
      </p:pic>
      <p:pic>
        <p:nvPicPr>
          <p:cNvPr id="85" name="image2.png"/>
          <p:cNvPicPr/>
          <p:nvPr/>
        </p:nvPicPr>
        <p:blipFill>
          <a:blip r:embed="rId4">
            <a:extLst/>
          </a:blip>
          <a:stretch>
            <a:fillRect/>
          </a:stretch>
        </p:blipFill>
        <p:spPr>
          <a:xfrm>
            <a:off x="7360" y="7924800"/>
            <a:ext cx="13004801" cy="1463040"/>
          </a:xfrm>
          <a:prstGeom prst="rect">
            <a:avLst/>
          </a:prstGeom>
          <a:ln w="12700">
            <a:miter lim="400000"/>
          </a:ln>
        </p:spPr>
      </p:pic>
      <p:sp>
        <p:nvSpPr>
          <p:cNvPr id="86" name="Shape 86"/>
          <p:cNvSpPr/>
          <p:nvPr/>
        </p:nvSpPr>
        <p:spPr>
          <a:xfrm>
            <a:off x="0" y="7924800"/>
            <a:ext cx="13004800" cy="1463041"/>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normAutofit fontScale="100000" lnSpcReduction="0"/>
          </a:bodyPr>
          <a:lstStyle/>
          <a:p>
            <a:pPr lvl="0" algn="ctr" defTabSz="758951">
              <a:lnSpc>
                <a:spcPct val="80000"/>
              </a:lnSpc>
            </a:pPr>
            <a:r>
              <a:rPr sz="6142">
                <a:solidFill>
                  <a:srgbClr val="FFFFFF"/>
                </a:solidFill>
                <a:effectLst>
                  <a:outerShdw sx="100000" sy="100000" kx="0" ky="0" algn="b" rotWithShape="0" blurRad="21082" dist="24900" dir="2700000">
                    <a:srgbClr val="000000">
                      <a:alpha val="75000"/>
                    </a:srgbClr>
                  </a:outerShdw>
                </a:effectLst>
              </a:rPr>
              <a:t>Is the </a:t>
            </a:r>
            <a:r>
              <a:rPr sz="6142">
                <a:solidFill>
                  <a:srgbClr val="FFFF00"/>
                </a:solidFill>
                <a:effectLst>
                  <a:outerShdw sx="100000" sy="100000" kx="0" ky="0" algn="b" rotWithShape="0" blurRad="21082" dist="24900" dir="2700000">
                    <a:srgbClr val="000000">
                      <a:alpha val="75000"/>
                    </a:srgbClr>
                  </a:outerShdw>
                </a:effectLst>
              </a:rPr>
              <a:t>Internet</a:t>
            </a:r>
            <a:r>
              <a:rPr sz="6142">
                <a:solidFill>
                  <a:srgbClr val="FFFFFF"/>
                </a:solidFill>
                <a:effectLst>
                  <a:outerShdw sx="100000" sy="100000" kx="0" ky="0" algn="b" rotWithShape="0" blurRad="21082" dist="24900" dir="2700000">
                    <a:srgbClr val="000000">
                      <a:alpha val="75000"/>
                    </a:srgbClr>
                  </a:outerShdw>
                </a:effectLst>
              </a:rPr>
              <a:t> a place?</a:t>
            </a:r>
          </a:p>
        </p:txBody>
      </p:sp>
      <p:sp>
        <p:nvSpPr>
          <p:cNvPr id="87" name="Shape 87"/>
          <p:cNvSpPr/>
          <p:nvPr/>
        </p:nvSpPr>
        <p:spPr>
          <a:xfrm>
            <a:off x="0" y="9626600"/>
            <a:ext cx="2494409"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FFFFFF"/>
                </a:solidFill>
              </a:defRPr>
            </a:lvl1pPr>
          </a:lstStyle>
          <a:p>
            <a:pPr lvl="0">
              <a:defRPr b="0" sz="1800">
                <a:solidFill>
                  <a:srgbClr val="000000"/>
                </a:solidFill>
              </a:defRPr>
            </a:pPr>
            <a:r>
              <a:rPr b="1" sz="800">
                <a:solidFill>
                  <a:srgbClr val="FFFFFF"/>
                </a:solidFill>
              </a:rPr>
              <a:t>cc: ntr23 - https://www.flickr.com/photos/65919269@N00</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nvSpPr>
        <p:spPr>
          <a:xfrm>
            <a:off x="1712295" y="86695"/>
            <a:ext cx="9580210" cy="958021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BACC6"/>
          </a:solidFill>
          <a:ln w="25400">
            <a:solidFill>
              <a:srgbClr val="4F81BD"/>
            </a:solidFill>
          </a:ln>
          <a:effectLst>
            <a:outerShdw sx="100000" sy="100000" kx="0" ky="0" algn="b" rotWithShape="0" blurRad="38100" dist="23000" dir="5400000">
              <a:srgbClr val="000000">
                <a:alpha val="35000"/>
              </a:srgbClr>
            </a:outerShdw>
          </a:effectLst>
        </p:spPr>
        <p:txBody>
          <a:bodyPr lIns="0" tIns="0" rIns="0" bIns="0" anchor="ctr"/>
          <a:lstStyle/>
          <a:p>
            <a:pPr lvl="0"/>
          </a:p>
        </p:txBody>
      </p:sp>
      <p:sp>
        <p:nvSpPr>
          <p:cNvPr id="92" name="Shape 92"/>
          <p:cNvSpPr/>
          <p:nvPr/>
        </p:nvSpPr>
        <p:spPr>
          <a:xfrm>
            <a:off x="3679342" y="1873218"/>
            <a:ext cx="5560134" cy="58352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79646"/>
          </a:solidFill>
          <a:ln w="25400">
            <a:solidFill>
              <a:srgbClr val="4F81BD"/>
            </a:solidFill>
          </a:ln>
          <a:effectLst>
            <a:outerShdw sx="100000" sy="100000" kx="0" ky="0" algn="b" rotWithShape="0" blurRad="38100" dist="23000" dir="5400000">
              <a:srgbClr val="000000">
                <a:alpha val="35000"/>
              </a:srgbClr>
            </a:outerShdw>
          </a:effectLst>
        </p:spPr>
        <p:txBody>
          <a:bodyPr lIns="0" tIns="0" rIns="0" bIns="0" anchor="ctr"/>
          <a:lstStyle/>
          <a:p>
            <a:pPr lvl="0"/>
          </a:p>
        </p:txBody>
      </p:sp>
      <p:sp>
        <p:nvSpPr>
          <p:cNvPr id="93" name="Shape 93"/>
          <p:cNvSpPr/>
          <p:nvPr/>
        </p:nvSpPr>
        <p:spPr>
          <a:xfrm>
            <a:off x="5339835" y="3757226"/>
            <a:ext cx="2239147" cy="223914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BBB59"/>
          </a:solidFill>
          <a:ln w="25400">
            <a:solidFill>
              <a:srgbClr val="8C3A38"/>
            </a:solidFill>
          </a:ln>
          <a:effectLst>
            <a:outerShdw sx="100000" sy="100000" kx="0" ky="0" algn="b" rotWithShape="0" blurRad="38100" dist="23000" dir="5400000">
              <a:srgbClr val="000000">
                <a:alpha val="35000"/>
              </a:srgbClr>
            </a:outerShdw>
          </a:effectLst>
        </p:spPr>
        <p:txBody>
          <a:bodyPr lIns="0" tIns="0" rIns="0" bIns="0" anchor="ctr"/>
          <a:lstStyle/>
          <a:p>
            <a:pPr lvl="0">
              <a:defRPr>
                <a:solidFill>
                  <a:srgbClr val="FFFFFF"/>
                </a:solidFill>
              </a:defRPr>
            </a:pPr>
          </a:p>
        </p:txBody>
      </p:sp>
      <p:pic>
        <p:nvPicPr>
          <p:cNvPr id="94" name="image2.png"/>
          <p:cNvPicPr/>
          <p:nvPr/>
        </p:nvPicPr>
        <p:blipFill>
          <a:blip r:embed="rId3">
            <a:extLst/>
          </a:blip>
          <a:stretch>
            <a:fillRect/>
          </a:stretch>
        </p:blipFill>
        <p:spPr>
          <a:xfrm>
            <a:off x="0" y="4250944"/>
            <a:ext cx="13004800" cy="1475233"/>
          </a:xfrm>
          <a:prstGeom prst="rect">
            <a:avLst/>
          </a:prstGeom>
          <a:ln w="12700">
            <a:miter lim="400000"/>
          </a:ln>
        </p:spPr>
      </p:pic>
      <p:sp>
        <p:nvSpPr>
          <p:cNvPr id="95" name="Shape 95"/>
          <p:cNvSpPr/>
          <p:nvPr/>
        </p:nvSpPr>
        <p:spPr>
          <a:xfrm>
            <a:off x="1624831" y="4318000"/>
            <a:ext cx="9755138" cy="1371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8800">
                <a:solidFill>
                  <a:srgbClr val="FFFFFF"/>
                </a:solidFill>
                <a:effectLst>
                  <a:outerShdw sx="100000" sy="100000" kx="0" ky="0" algn="b" rotWithShape="0" blurRad="25400" dist="30000" dir="2700000">
                    <a:srgbClr val="000000">
                      <a:alpha val="80000"/>
                    </a:srgbClr>
                  </a:outerShdw>
                </a:effectLst>
              </a:defRPr>
            </a:lvl1pPr>
          </a:lstStyle>
          <a:p>
            <a:pPr lvl="0">
              <a:defRPr b="0" sz="1800">
                <a:solidFill>
                  <a:srgbClr val="000000"/>
                </a:solidFill>
                <a:effectLst/>
              </a:defRPr>
            </a:pPr>
            <a:r>
              <a:rPr b="1" sz="8800">
                <a:solidFill>
                  <a:srgbClr val="FFFFFF"/>
                </a:solidFill>
                <a:effectLst>
                  <a:outerShdw sx="100000" sy="100000" kx="0" ky="0" algn="b" rotWithShape="0" blurRad="25400" dist="30000" dir="2700000">
                    <a:srgbClr val="000000">
                      <a:alpha val="80000"/>
                    </a:srgbClr>
                  </a:outerShdw>
                </a:effectLst>
              </a:rPr>
              <a:t>Circles of Connection</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9" name="image12.png" descr="Screen Shot 2015-09-17 at 10.57.41 AM.png"/>
          <p:cNvPicPr/>
          <p:nvPr/>
        </p:nvPicPr>
        <p:blipFill>
          <a:blip r:embed="rId3">
            <a:extLst/>
          </a:blip>
          <a:stretch>
            <a:fillRect/>
          </a:stretch>
        </p:blipFill>
        <p:spPr>
          <a:xfrm>
            <a:off x="1320800" y="445039"/>
            <a:ext cx="10134600" cy="8432261"/>
          </a:xfrm>
          <a:prstGeom prst="rect">
            <a:avLst/>
          </a:prstGeom>
          <a:ln w="12700">
            <a:miter lim="400000"/>
          </a:ln>
        </p:spPr>
      </p:pic>
      <p:pic>
        <p:nvPicPr>
          <p:cNvPr id="100" name="image2.png"/>
          <p:cNvPicPr/>
          <p:nvPr/>
        </p:nvPicPr>
        <p:blipFill>
          <a:blip r:embed="rId4">
            <a:extLst/>
          </a:blip>
          <a:stretch>
            <a:fillRect/>
          </a:stretch>
        </p:blipFill>
        <p:spPr>
          <a:xfrm>
            <a:off x="36056" y="6172200"/>
            <a:ext cx="13004801" cy="1341120"/>
          </a:xfrm>
          <a:prstGeom prst="rect">
            <a:avLst/>
          </a:prstGeom>
          <a:ln w="12700">
            <a:miter lim="400000"/>
          </a:ln>
        </p:spPr>
      </p:pic>
      <p:sp>
        <p:nvSpPr>
          <p:cNvPr id="101" name="Shape 101"/>
          <p:cNvSpPr/>
          <p:nvPr/>
        </p:nvSpPr>
        <p:spPr>
          <a:xfrm>
            <a:off x="1449784" y="6248400"/>
            <a:ext cx="10105232" cy="1231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8000">
                <a:solidFill>
                  <a:srgbClr val="FFFFFF"/>
                </a:solidFill>
                <a:effectLst>
                  <a:outerShdw sx="100000" sy="100000" kx="0" ky="0" algn="b" rotWithShape="0" blurRad="25400" dist="30000" dir="2700000">
                    <a:srgbClr val="000000">
                      <a:alpha val="80000"/>
                    </a:srgbClr>
                  </a:outerShdw>
                </a:effectLst>
              </a:defRPr>
            </a:lvl1pPr>
          </a:lstStyle>
          <a:p>
            <a:pPr lvl="0">
              <a:defRPr b="0" sz="1800">
                <a:solidFill>
                  <a:srgbClr val="000000"/>
                </a:solidFill>
                <a:effectLst/>
              </a:defRPr>
            </a:pPr>
            <a:r>
              <a:rPr b="1" sz="8000">
                <a:solidFill>
                  <a:srgbClr val="FFFFFF"/>
                </a:solidFill>
                <a:effectLst>
                  <a:outerShdw sx="100000" sy="100000" kx="0" ky="0" algn="b" rotWithShape="0" blurRad="25400" dist="30000" dir="2700000">
                    <a:srgbClr val="000000">
                      <a:alpha val="80000"/>
                    </a:srgbClr>
                  </a:outerShdw>
                </a:effectLst>
              </a:rPr>
              <a:t>Online Community Map</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5" name="image5.jpg"/>
          <p:cNvPicPr/>
          <p:nvPr/>
        </p:nvPicPr>
        <p:blipFill>
          <a:blip r:embed="rId2">
            <a:alphaModFix amt="12789"/>
            <a:extLst/>
          </a:blip>
          <a:stretch>
            <a:fillRect/>
          </a:stretch>
        </p:blipFill>
        <p:spPr>
          <a:xfrm>
            <a:off x="0" y="0"/>
            <a:ext cx="13004800" cy="9753600"/>
          </a:xfrm>
          <a:prstGeom prst="rect">
            <a:avLst/>
          </a:prstGeom>
          <a:ln w="12700">
            <a:miter lim="400000"/>
          </a:ln>
        </p:spPr>
      </p:pic>
      <p:pic>
        <p:nvPicPr>
          <p:cNvPr id="106" name="image2.png"/>
          <p:cNvPicPr/>
          <p:nvPr/>
        </p:nvPicPr>
        <p:blipFill>
          <a:blip r:embed="rId3">
            <a:extLst/>
          </a:blip>
          <a:stretch>
            <a:fillRect/>
          </a:stretch>
        </p:blipFill>
        <p:spPr>
          <a:xfrm>
            <a:off x="-1" y="-37388"/>
            <a:ext cx="13004801" cy="2078737"/>
          </a:xfrm>
          <a:prstGeom prst="rect">
            <a:avLst/>
          </a:prstGeom>
          <a:ln w="12700">
            <a:miter lim="400000"/>
          </a:ln>
        </p:spPr>
      </p:pic>
      <p:sp>
        <p:nvSpPr>
          <p:cNvPr id="107" name="Shape 107"/>
          <p:cNvSpPr/>
          <p:nvPr/>
        </p:nvSpPr>
        <p:spPr>
          <a:xfrm>
            <a:off x="1490216" y="57100"/>
            <a:ext cx="10024368" cy="191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2400">
                <a:solidFill>
                  <a:srgbClr val="FFFFFF"/>
                </a:solidFill>
                <a:effectLst>
                  <a:outerShdw sx="100000" sy="100000" kx="0" ky="0" algn="b" rotWithShape="0" blurRad="25400" dist="30000" dir="2700000">
                    <a:srgbClr val="000000">
                      <a:alpha val="80000"/>
                    </a:srgbClr>
                  </a:outerShdw>
                </a:effectLst>
              </a:defRPr>
            </a:lvl1pPr>
          </a:lstStyle>
          <a:p>
            <a:pPr lvl="0">
              <a:defRPr b="0" sz="1800">
                <a:solidFill>
                  <a:srgbClr val="000000"/>
                </a:solidFill>
                <a:effectLst/>
              </a:defRPr>
            </a:pPr>
            <a:r>
              <a:rPr b="1" sz="12400">
                <a:solidFill>
                  <a:srgbClr val="FFFFFF"/>
                </a:solidFill>
                <a:effectLst>
                  <a:outerShdw sx="100000" sy="100000" kx="0" ky="0" algn="b" rotWithShape="0" blurRad="25400" dist="30000" dir="2700000">
                    <a:srgbClr val="000000">
                      <a:alpha val="80000"/>
                    </a:srgbClr>
                  </a:outerShdw>
                </a:effectLst>
              </a:rPr>
              <a:t>Key Vocabulary</a:t>
            </a:r>
          </a:p>
        </p:txBody>
      </p:sp>
      <p:sp>
        <p:nvSpPr>
          <p:cNvPr id="108" name="Shape 108"/>
          <p:cNvSpPr/>
          <p:nvPr/>
        </p:nvSpPr>
        <p:spPr>
          <a:xfrm>
            <a:off x="0" y="9626600"/>
            <a:ext cx="2700685" cy="127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800">
                <a:solidFill>
                  <a:srgbClr val="535353"/>
                </a:solidFill>
              </a:defRPr>
            </a:lvl1pPr>
          </a:lstStyle>
          <a:p>
            <a:pPr lvl="0">
              <a:defRPr b="0" sz="1800">
                <a:solidFill>
                  <a:srgbClr val="000000"/>
                </a:solidFill>
              </a:defRPr>
            </a:pPr>
            <a:r>
              <a:rPr b="1" sz="800">
                <a:solidFill>
                  <a:srgbClr val="535353"/>
                </a:solidFill>
              </a:rPr>
              <a:t>cc: jjackowski - https://www.flickr.com/photos/74762807@N00</a:t>
            </a:r>
          </a:p>
        </p:txBody>
      </p:sp>
      <p:sp>
        <p:nvSpPr>
          <p:cNvPr id="109" name="Shape 109"/>
          <p:cNvSpPr/>
          <p:nvPr/>
        </p:nvSpPr>
        <p:spPr>
          <a:xfrm>
            <a:off x="104329" y="2893103"/>
            <a:ext cx="12796142" cy="64008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lgn="ctr">
              <a:lnSpc>
                <a:spcPct val="83200"/>
              </a:lnSpc>
            </a:pPr>
            <a:r>
              <a:rPr sz="10700">
                <a:solidFill>
                  <a:srgbClr val="F79646"/>
                </a:solidFill>
                <a:effectLst>
                  <a:outerShdw sx="100000" sy="100000" kx="0" ky="0" algn="b" rotWithShape="0" blurRad="25400" dist="30000" dir="2700000">
                    <a:srgbClr val="000000">
                      <a:alpha val="75000"/>
                    </a:srgbClr>
                  </a:outerShdw>
                </a:effectLst>
              </a:rPr>
              <a:t>Community</a:t>
            </a:r>
            <a:r>
              <a:rPr sz="10700">
                <a:solidFill>
                  <a:srgbClr val="535353"/>
                </a:solidFill>
                <a:effectLst>
                  <a:outerShdw sx="100000" sy="100000" kx="0" ky="0" algn="b" rotWithShape="0" blurRad="25400" dist="30000" dir="2700000">
                    <a:srgbClr val="000000">
                      <a:alpha val="75000"/>
                    </a:srgbClr>
                  </a:outerShdw>
                </a:effectLst>
              </a:rPr>
              <a:t> </a:t>
            </a:r>
            <a:endParaRPr sz="10700">
              <a:solidFill>
                <a:srgbClr val="535353"/>
              </a:solidFill>
              <a:effectLst>
                <a:outerShdw sx="100000" sy="100000" kx="0" ky="0" algn="b" rotWithShape="0" blurRad="25400" dist="30000" dir="2700000">
                  <a:srgbClr val="000000">
                    <a:alpha val="75000"/>
                  </a:srgbClr>
                </a:outerShdw>
              </a:effectLst>
            </a:endParaRPr>
          </a:p>
          <a:p>
            <a:pPr lvl="0">
              <a:lnSpc>
                <a:spcPct val="83200"/>
              </a:lnSpc>
            </a:pPr>
            <a:r>
              <a:rPr sz="7800">
                <a:solidFill>
                  <a:srgbClr val="535353"/>
                </a:solidFill>
                <a:effectLst>
                  <a:outerShdw sx="100000" sy="100000" kx="0" ky="0" algn="b" rotWithShape="0" blurRad="25400" dist="30000" dir="2700000">
                    <a:srgbClr val="000000">
                      <a:alpha val="75000"/>
                    </a:srgbClr>
                  </a:outerShdw>
                </a:effectLst>
              </a:rPr>
              <a:t>People who share a common neighborhood, background, or interests</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sx="100000" sy="100000" kx="0" ky="0" algn="b" rotWithShape="0" blurRad="38100" dist="23000" dir="5400000">
            <a:srgbClr val="000000">
              <a:alpha val="35000"/>
            </a:srgbClr>
          </a:outerShdw>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sx="100000" sy="100000" kx="0" ky="0" algn="b" rotWithShape="0" blurRad="38100" dist="23000" dir="5400000">
            <a:srgbClr val="000000">
              <a:alpha val="35000"/>
            </a:srgbClr>
          </a:outerShdw>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