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
<Relationships xmlns="http://schemas.openxmlformats.org/package/2006/relationships">
<Relationship Id="rId1" Target="ppt/presentation.xml" Type="http://schemas.openxmlformats.org/officeDocument/2006/relationships/officeDocument"/>
<Relationship Id="rId2" Target="docProps/thumbnail.jpeg" Type="http://schemas.openxmlformats.org/package/2006/relationships/metadata/thumbnail"/>
<Relationship Id="rId3" Target="docProps/core.xml" Type="http://schemas.openxmlformats.org/package/2006/relationships/metadata/core-properties"/>
<Relationship Id="rId4" Target="docProps/app.xml" Type="http://schemas.openxmlformats.org/officeDocument/2006/relationships/extended-properties"/>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3004800" cy="975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
<Relationships xmlns="http://schemas.openxmlformats.org/package/2006/relationships">
<Relationship Id="rId1" Target="slideMasters/slideMaster1.xml" Type="http://schemas.openxmlformats.org/officeDocument/2006/relationships/slideMaster"/>
<Relationship Id="rId10" Target="slides/slide5.xml" Type="http://schemas.openxmlformats.org/officeDocument/2006/relationships/slide"/>
<Relationship Id="rId11" Target="slides/slide6.xml" Type="http://schemas.openxmlformats.org/officeDocument/2006/relationships/slide"/>
<Relationship Id="rId12" Target="slides/slide7.xml" Type="http://schemas.openxmlformats.org/officeDocument/2006/relationships/slide"/>
<Relationship Id="rId13" Target="slides/slide8.xml" Type="http://schemas.openxmlformats.org/officeDocument/2006/relationships/slide"/>
<Relationship Id="rId14" Target="slides/slide9.xml" Type="http://schemas.openxmlformats.org/officeDocument/2006/relationships/slide"/>
<Relationship Id="rId15" Target="slides/slide10.xml" Type="http://schemas.openxmlformats.org/officeDocument/2006/relationships/slide"/>
<Relationship Id="rId16" Target="slides/slide11.xml" Type="http://schemas.openxmlformats.org/officeDocument/2006/relationships/slide"/>
<Relationship Id="rId17" Target="slides/slide12.xml" Type="http://schemas.openxmlformats.org/officeDocument/2006/relationships/slide"/>
<Relationship Id="rId18" Target="slides/slide13.xml" Type="http://schemas.openxmlformats.org/officeDocument/2006/relationships/slide"/>
<Relationship Id="rId19" Target="slides/slide14.xml" Type="http://schemas.openxmlformats.org/officeDocument/2006/relationships/slide"/>
<Relationship Id="rId2" Target="presProps.xml" Type="http://schemas.openxmlformats.org/officeDocument/2006/relationships/presProps"/>
<Relationship Id="rId20" Target="slides/slide15.xml" Type="http://schemas.openxmlformats.org/officeDocument/2006/relationships/slide"/>
<Relationship Id="rId21" Target="slides/slide16.xml" Type="http://schemas.openxmlformats.org/officeDocument/2006/relationships/slide"/>
<Relationship Id="rId22" Target="slides/slide17.xml" Type="http://schemas.openxmlformats.org/officeDocument/2006/relationships/slide"/>
<Relationship Id="rId23" Target="slides/slide18.xml" Type="http://schemas.openxmlformats.org/officeDocument/2006/relationships/slide"/>
<Relationship Id="rId24" Target="slides/slide19.xml" Type="http://schemas.openxmlformats.org/officeDocument/2006/relationships/slide"/>
<Relationship Id="rId25" Target="slides/slide20.xml" Type="http://schemas.openxmlformats.org/officeDocument/2006/relationships/slide"/>
<Relationship Id="rId3" Target="viewProps.xml" Type="http://schemas.openxmlformats.org/officeDocument/2006/relationships/viewProps"/>
<Relationship Id="rId4" Target="theme/theme1.xml" Type="http://schemas.openxmlformats.org/officeDocument/2006/relationships/theme"/>
<Relationship Id="rId5" Target="tableStyles.xml" Type="http://schemas.openxmlformats.org/officeDocument/2006/relationships/tableStyles"/>
<Relationship Id="rId6" Target="slides/slide1.xml" Type="http://schemas.openxmlformats.org/officeDocument/2006/relationships/slide"/>
<Relationship Id="rId7" Target="slides/slide2.xml" Type="http://schemas.openxmlformats.org/officeDocument/2006/relationships/slide"/>
<Relationship Id="rId8" Target="slides/slide3.xml" Type="http://schemas.openxmlformats.org/officeDocument/2006/relationships/slide"/>
<Relationship Id="rId9" Target="slides/slide4.xml" Type="http://schemas.openxmlformats.org/officeDocument/2006/relationships/slide"/>
</Relationships>

</file>

<file path=ppt/slideLayouts/_rels/slideLayout1.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10.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11.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2.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3.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4.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5.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6.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7.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8.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9.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
<Relationships xmlns="http://schemas.openxmlformats.org/package/2006/relationships">
<Relationship Id="rId1" Target="../slideLayouts/slideLayout1.xml" Type="http://schemas.openxmlformats.org/officeDocument/2006/relationships/slideLayout"/>
<Relationship Id="rId10" Target="../slideLayouts/slideLayout10.xml" Type="http://schemas.openxmlformats.org/officeDocument/2006/relationships/slideLayout"/>
<Relationship Id="rId11" Target="../slideLayouts/slideLayout11.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3" Target="../slideLayouts/slideLayout3.xml" Type="http://schemas.openxmlformats.org/officeDocument/2006/relationships/slideLayout"/>
<Relationship Id="rId4" Target="../slideLayouts/slideLayout4.xml" Type="http://schemas.openxmlformats.org/officeDocument/2006/relationships/slideLayout"/>
<Relationship Id="rId5" Target="../slideLayouts/slideLayout5.xml" Type="http://schemas.openxmlformats.org/officeDocument/2006/relationships/slideLayout"/>
<Relationship Id="rId6" Target="../slideLayouts/slideLayout6.xml" Type="http://schemas.openxmlformats.org/officeDocument/2006/relationships/slideLayout"/>
<Relationship Id="rId7" Target="../slideLayouts/slideLayout7.xml" Type="http://schemas.openxmlformats.org/officeDocument/2006/relationships/slideLayout"/>
<Relationship Id="rId8" Target="../slideLayouts/slideLayout8.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1.jpeg" Type="http://schemas.openxmlformats.org/officeDocument/2006/relationships/image"/>
<Relationship Id="rId3" Target="../media/image2.png" Type="http://schemas.openxmlformats.org/officeDocument/2006/relationships/image"/>
</Relationships>

</file>

<file path=ppt/slides/_rels/slide10.xml.rels><?xml version="1.0" encoding="UTF-8" standalone="no"?>
<Relationships xmlns="http://schemas.openxmlformats.org/package/2006/relationships">
<Relationship Id="rId1" Target="../slideLayouts/slideLayout7.xml" Type="http://schemas.openxmlformats.org/officeDocument/2006/relationships/slideLayout"/>
</Relationships>

</file>

<file path=ppt/slides/_rels/slide11.xml.rels><?xml version="1.0" encoding="UTF-8" standalone="no"?>
<Relationships xmlns="http://schemas.openxmlformats.org/package/2006/relationships">
<Relationship Id="rId1" Target="../slideLayouts/slideLayout7.xml" Type="http://schemas.openxmlformats.org/officeDocument/2006/relationships/slideLayout"/>
</Relationships>

</file>

<file path=ppt/slides/_rels/slide12.xml.rels><?xml version="1.0" encoding="UTF-8" standalone="no"?>
<Relationships xmlns="http://schemas.openxmlformats.org/package/2006/relationships">
<Relationship Id="rId1" Target="../slideLayouts/slideLayout7.xml" Type="http://schemas.openxmlformats.org/officeDocument/2006/relationships/slideLayout"/>
</Relationships>

</file>

<file path=ppt/slides/_rels/slide13.xml.rels><?xml version="1.0" encoding="UTF-8" standalone="no"?>
<Relationships xmlns="http://schemas.openxmlformats.org/package/2006/relationships">
<Relationship Id="rId1" Target="../slideLayouts/slideLayout7.xml" Type="http://schemas.openxmlformats.org/officeDocument/2006/relationships/slideLayout"/>
</Relationships>

</file>

<file path=ppt/slides/_rels/slide14.xml.rels><?xml version="1.0" encoding="UTF-8" standalone="no"?>
<Relationships xmlns="http://schemas.openxmlformats.org/package/2006/relationships">
<Relationship Id="rId1" Target="../slideLayouts/slideLayout7.xml" Type="http://schemas.openxmlformats.org/officeDocument/2006/relationships/slideLayout"/>
</Relationships>

</file>

<file path=ppt/slides/_rels/slide15.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11.jpeg" Type="http://schemas.openxmlformats.org/officeDocument/2006/relationships/image"/>
<Relationship Id="rId3" Target="../media/image2.png" Type="http://schemas.openxmlformats.org/officeDocument/2006/relationships/image"/>
</Relationships>

</file>

<file path=ppt/slides/_rels/slide16.xml.rels><?xml version="1.0" encoding="UTF-8" standalone="no"?>
<Relationships xmlns="http://schemas.openxmlformats.org/package/2006/relationships">
<Relationship Id="rId1" Target="../slideLayouts/slideLayout7.xml" Type="http://schemas.openxmlformats.org/officeDocument/2006/relationships/slideLayout"/>
</Relationships>

</file>

<file path=ppt/slides/_rels/slide17.xml.rels><?xml version="1.0" encoding="UTF-8" standalone="no"?>
<Relationships xmlns="http://schemas.openxmlformats.org/package/2006/relationships">
<Relationship Id="rId1" Target="../slideLayouts/slideLayout7.xml" Type="http://schemas.openxmlformats.org/officeDocument/2006/relationships/slideLayout"/>
</Relationships>

</file>

<file path=ppt/slides/_rels/slide18.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12.jpeg" Type="http://schemas.openxmlformats.org/officeDocument/2006/relationships/image"/>
<Relationship Id="rId3" Target="../media/image2.png" Type="http://schemas.openxmlformats.org/officeDocument/2006/relationships/image"/>
</Relationships>

</file>

<file path=ppt/slides/_rels/slide19.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13.jpeg" Type="http://schemas.openxmlformats.org/officeDocument/2006/relationships/image"/>
<Relationship Id="rId3" Target="../media/image2.png" Type="http://schemas.openxmlformats.org/officeDocument/2006/relationships/image"/>
</Relationships>

</file>

<file path=ppt/slides/_rels/slide2.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3.jpeg" Type="http://schemas.openxmlformats.org/officeDocument/2006/relationships/image"/>
<Relationship Id="rId3" Target="../media/image2.png" Type="http://schemas.openxmlformats.org/officeDocument/2006/relationships/image"/>
</Relationships>

</file>

<file path=ppt/slides/_rels/slide20.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11.jpeg" Type="http://schemas.openxmlformats.org/officeDocument/2006/relationships/image"/>
<Relationship Id="rId3" Target="../media/image2.png" Type="http://schemas.openxmlformats.org/officeDocument/2006/relationships/image"/>
</Relationships>

</file>

<file path=ppt/slides/_rels/slide3.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4.jpeg" Type="http://schemas.openxmlformats.org/officeDocument/2006/relationships/image"/>
<Relationship Id="rId3" Target="../media/image2.png" Type="http://schemas.openxmlformats.org/officeDocument/2006/relationships/image"/>
</Relationships>

</file>

<file path=ppt/slides/_rels/slide4.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5.jpeg" Type="http://schemas.openxmlformats.org/officeDocument/2006/relationships/image"/>
<Relationship Id="rId3" Target="../media/image2.png" Type="http://schemas.openxmlformats.org/officeDocument/2006/relationships/image"/>
</Relationships>

</file>

<file path=ppt/slides/_rels/slide5.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6.jpeg" Type="http://schemas.openxmlformats.org/officeDocument/2006/relationships/image"/>
<Relationship Id="rId3" Target="../media/image2.png" Type="http://schemas.openxmlformats.org/officeDocument/2006/relationships/image"/>
</Relationships>

</file>

<file path=ppt/slides/_rels/slide6.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7.jpeg" Type="http://schemas.openxmlformats.org/officeDocument/2006/relationships/image"/>
<Relationship Id="rId3" Target="../media/image2.png" Type="http://schemas.openxmlformats.org/officeDocument/2006/relationships/image"/>
</Relationships>

</file>

<file path=ppt/slides/_rels/slide7.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8.jpeg" Type="http://schemas.openxmlformats.org/officeDocument/2006/relationships/image"/>
<Relationship Id="rId3" Target="../media/image2.png" Type="http://schemas.openxmlformats.org/officeDocument/2006/relationships/image"/>
</Relationships>

</file>

<file path=ppt/slides/_rels/slide8.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9.jpeg" Type="http://schemas.openxmlformats.org/officeDocument/2006/relationships/image"/>
<Relationship Id="rId3" Target="../media/image2.png" Type="http://schemas.openxmlformats.org/officeDocument/2006/relationships/image"/>
</Relationships>

</file>

<file path=ppt/slides/_rels/slide9.xml.rels><?xml version="1.0" encoding="UTF-8" standalone="no"?>
<Relationships xmlns="http://schemas.openxmlformats.org/package/2006/relationships">
<Relationship Id="rId1" Target="../slideLayouts/slideLayout7.xml" Type="http://schemas.openxmlformats.org/officeDocument/2006/relationships/slideLayout"/>
<Relationship Id="rId2" Target="../media/image10.jpeg" Type="http://schemas.openxmlformats.org/officeDocument/2006/relationships/image"/>
<Relationship Id="rId3" Target="../media/image2.png" Type="http://schemas.openxmlformats.org/officeDocument/2006/relationships/image"/>
</Relationships>

</file>

<file path=ppt/slides/slide1.xml><?xml version="1.0" encoding="utf-8"?>
<p:sld xmlns:p="http://schemas.openxmlformats.org/presentationml/2006/main" xmlns:a="http://schemas.openxmlformats.org/drawingml/2006/main" xmlns:r="http://schemas.openxmlformats.org/officeDocument/2006/relationships" showMasterSp="false">
  <p:cSld>
    <p:spTree>
      <p:nvGrpSpPr>
        <p:cNvPr id="1" name=""/>
        <p:cNvGrpSpPr/>
        <p:nvPr/>
      </p:nvGrpSpPr>
      <p:grpSpPr>
        <a:xfrm>
          <a:off x="0" y="0"/>
          <a:ext cx="0" cy="0"/>
          <a:chOff x="0" y="0"/>
          <a:chExt cx="0" cy="0"/>
        </a:xfrm>
      </p:grpSpPr>
      <p:pic>
        <p:nvPicPr>
          <p:cNvPr name="Picture 1" id="2"/>
          <p:cNvPicPr>
            <a:picLocks noChangeAspect="true"/>
          </p:cNvPicPr>
          <p:nvPr/>
        </p:nvPicPr>
        <p:blipFill>
          <a:blip r:embed="rId2"/>
          <a:stretch>
            <a:fillRect/>
          </a:stretch>
        </p:blipFill>
        <p:spPr>
          <a:xfrm>
            <a:off x="0" y="0"/>
            <a:ext cx="13004800" cy="9753600"/>
          </a:xfrm>
          <a:prstGeom prst="rect">
            <a:avLst/>
          </a:prstGeom>
        </p:spPr>
      </p:pic>
      <p:pic>
        <p:nvPicPr>
          <p:cNvPr name="Picture 2" id="3"/>
          <p:cNvPicPr>
            <a:picLocks noChangeAspect="true"/>
          </p:cNvPicPr>
          <p:nvPr/>
        </p:nvPicPr>
        <p:blipFill>
          <a:blip r:embed="rId3"/>
          <a:stretch>
            <a:fillRect/>
          </a:stretch>
        </p:blipFill>
        <p:spPr>
          <a:xfrm>
            <a:off x="0" y="3772154"/>
            <a:ext cx="13004800" cy="3626612"/>
          </a:xfrm>
          <a:prstGeom prst="rect">
            <a:avLst/>
          </a:prstGeom>
        </p:spPr>
      </p:pic>
      <p:sp>
        <p:nvSpPr>
          <p:cNvPr name="TextBox 3" id="4"/>
          <p:cNvSpPr txBox="true"/>
          <p:nvPr/>
        </p:nvSpPr>
        <p:spPr>
          <a:xfrm>
            <a:off x="0" y="3937000"/>
            <a:ext cx="13004800" cy="2255520"/>
          </a:xfrm>
          <a:prstGeom prst="rect">
            <a:avLst/>
          </a:prstGeom>
        </p:spPr>
        <p:txBody>
          <a:bodyPr anchor="t" wrap="none" tIns="0" bIns="0" lIns="254000" rIns="254000"/>
          <a:lstStyle/>
          <a:p>
            <a:pPr algn="ctr"/>
            <a:r>
              <a:rPr lang="en-US" b="true" sz="14800">
                <a:solidFill>
                  <a:srgbClr val="FFFFFF"/>
                </a:solidFill>
                <a:effectLst>
                  <a:outerShdw blurRad="20000" dist="30000" dir="2700000">
                    <a:srgbClr val="000000">
                      <a:alpha val="80000"/>
                    </a:srgbClr>
                  </a:outerShdw>
                </a:effectLst>
                <a:latin typeface="Calibri"/>
              </a:rPr>
              <a:t>Privacy Rules</a:t>
            </a:r>
          </a:p>
        </p:txBody>
      </p:sp>
      <p:sp>
        <p:nvSpPr>
          <p:cNvPr name="TextBox 4" id="5"/>
          <p:cNvSpPr txBox="true"/>
          <p:nvPr/>
        </p:nvSpPr>
        <p:spPr>
          <a:xfrm>
            <a:off x="0" y="6319520"/>
            <a:ext cx="13004800" cy="914400"/>
          </a:xfrm>
          <a:prstGeom prst="rect">
            <a:avLst/>
          </a:prstGeom>
        </p:spPr>
        <p:txBody>
          <a:bodyPr anchor="t" wrap="none" tIns="0" bIns="0" lIns="254000" rIns="254000"/>
          <a:lstStyle/>
          <a:p>
            <a:pPr algn="ctr"/>
            <a:r>
              <a:rPr lang="en-US" b="false" sz="6000">
                <a:solidFill>
                  <a:srgbClr val="FFFFFF"/>
                </a:solidFill>
                <a:effectLst>
                  <a:outerShdw blurRad="20000" dist="30000" dir="2700000">
                    <a:srgbClr val="000000">
                      <a:alpha val="75000"/>
                    </a:srgbClr>
                  </a:outerShdw>
                </a:effectLst>
                <a:latin typeface="Calibri"/>
              </a:rPr>
              <a:t>NLMUSD Cybersafety Grade 4</a:t>
            </a:r>
          </a:p>
        </p:txBody>
      </p:sp>
      <p:sp>
        <p:nvSpPr>
          <p:cNvPr name="TextBox 5" id="6"/>
          <p:cNvSpPr txBox="true"/>
          <p:nvPr/>
        </p:nvSpPr>
        <p:spPr>
          <a:xfrm>
            <a:off x="0" y="9626600"/>
            <a:ext cx="13004800" cy="121920"/>
          </a:xfrm>
          <a:prstGeom prst="rect">
            <a:avLst/>
          </a:prstGeom>
        </p:spPr>
        <p:txBody>
          <a:bodyPr anchor="t" wrap="none" tIns="0" bIns="0" lIns="254000" rIns="254000"/>
          <a:lstStyle/>
          <a:p>
            <a:pPr algn="l"/>
            <a:r>
              <a:rPr lang="en-US" b="true" sz="800">
                <a:solidFill>
                  <a:srgbClr val="FFFFFF"/>
                </a:solidFill>
                <a:latin typeface="Calibri"/>
              </a:rPr>
              <a:t>cc: afagen - https://www.flickr.com/photos/51035749109@N01</a:t>
            </a:r>
          </a:p>
        </p:txBody>
      </p:sp>
    </p:spTree>
  </p:cSld>
  <p:clrMapOvr>
    <a:masterClrMapping/>
  </p:clrMapOvr>
</p:sld>
</file>

<file path=ppt/slides/slide10.xml><?xml version="1.0" encoding="utf-8"?>
<p:sld xmlns:p="http://schemas.openxmlformats.org/presentationml/2006/main" xmlns:a="http://schemas.openxmlformats.org/drawingml/2006/main" showMasterSp="false">
  <p:cSld>
    <p:spTree>
      <p:nvGrpSpPr>
        <p:cNvPr id="1" name=""/>
        <p:cNvGrpSpPr/>
        <p:nvPr/>
      </p:nvGrpSpPr>
      <p:grpSpPr>
        <a:xfrm>
          <a:off x="0" y="0"/>
          <a:ext cx="0" cy="0"/>
          <a:chOff x="0" y="0"/>
          <a:chExt cx="0" cy="0"/>
        </a:xfrm>
      </p:grpSpPr>
      <p:sp>
        <p:nvSpPr>
          <p:cNvPr name="AutoShape 1" id="2"/>
          <p:cNvSpPr/>
          <p:nvPr/>
        </p:nvSpPr>
        <p:spPr>
          <a:xfrm>
            <a:off x="0" y="0"/>
            <a:ext cx="13004800" cy="9753600"/>
          </a:xfrm>
          <a:prstGeom prst="rect">
            <a:avLst/>
          </a:prstGeom>
          <a:solidFill>
            <a:srgbClr val="8C6654"/>
          </a:solidFill>
        </p:spPr>
      </p:sp>
      <p:sp>
        <p:nvSpPr>
          <p:cNvPr name="TextBox 2" id="3"/>
          <p:cNvSpPr txBox="true"/>
          <p:nvPr/>
        </p:nvSpPr>
        <p:spPr>
          <a:xfrm>
            <a:off x="0" y="0"/>
            <a:ext cx="13004800" cy="8394700"/>
          </a:xfrm>
          <a:prstGeom prst="rect">
            <a:avLst/>
          </a:prstGeom>
        </p:spPr>
        <p:txBody>
          <a:bodyPr anchor="ctr" wrap="square" tIns="254000" bIns="254000" lIns="254000" rIns="254000">
            <a:normAutofit/>
          </a:bodyPr>
          <a:lstStyle/>
          <a:p>
            <a:pPr algn="ctr"/>
            <a:r>
              <a:rPr lang="en-US" b="false" sz="5600">
                <a:solidFill>
                  <a:srgbClr val="FFFFFF"/>
                </a:solidFill>
                <a:latin typeface="Calibri"/>
              </a:rPr>
              <a:t>This law is important because without  it, websites could use your private information however they wanted. For example, a website could use your information to try to find you, contact you,  and sell you things. Websites could even sell  your private information to other companies who want information about kids.</a:t>
            </a:r>
          </a:p>
        </p:txBody>
      </p:sp>
    </p:spTree>
  </p:cSld>
  <p:clrMapOvr>
    <a:masterClrMapping/>
  </p:clrMapOvr>
</p:sld>
</file>

<file path=ppt/slides/slide11.xml><?xml version="1.0" encoding="utf-8"?>
<p:sld xmlns:p="http://schemas.openxmlformats.org/presentationml/2006/main" xmlns:a="http://schemas.openxmlformats.org/drawingml/2006/main" showMasterSp="false">
  <p:cSld>
    <p:spTree>
      <p:nvGrpSpPr>
        <p:cNvPr id="1" name=""/>
        <p:cNvGrpSpPr/>
        <p:nvPr/>
      </p:nvGrpSpPr>
      <p:grpSpPr>
        <a:xfrm>
          <a:off x="0" y="0"/>
          <a:ext cx="0" cy="0"/>
          <a:chOff x="0" y="0"/>
          <a:chExt cx="0" cy="0"/>
        </a:xfrm>
      </p:grpSpPr>
      <p:sp>
        <p:nvSpPr>
          <p:cNvPr name="AutoShape 1" id="2"/>
          <p:cNvSpPr/>
          <p:nvPr/>
        </p:nvSpPr>
        <p:spPr>
          <a:xfrm>
            <a:off x="0" y="0"/>
            <a:ext cx="13004800" cy="9753600"/>
          </a:xfrm>
          <a:prstGeom prst="rect">
            <a:avLst/>
          </a:prstGeom>
          <a:solidFill>
            <a:srgbClr val="149EBA"/>
          </a:solidFill>
        </p:spPr>
      </p:sp>
      <p:sp>
        <p:nvSpPr>
          <p:cNvPr name="TextBox 2" id="3"/>
          <p:cNvSpPr txBox="true"/>
          <p:nvPr/>
        </p:nvSpPr>
        <p:spPr>
          <a:xfrm>
            <a:off x="0" y="0"/>
            <a:ext cx="13004800" cy="4838700"/>
          </a:xfrm>
          <a:prstGeom prst="rect">
            <a:avLst/>
          </a:prstGeom>
        </p:spPr>
        <p:txBody>
          <a:bodyPr anchor="ctr" wrap="square" tIns="254000" bIns="254000" lIns="254000" rIns="254000">
            <a:normAutofit/>
          </a:bodyPr>
          <a:lstStyle/>
          <a:p>
            <a:pPr algn="ctr"/>
            <a:r>
              <a:rPr lang="en-US" b="false" sz="8000">
                <a:solidFill>
                  <a:srgbClr val="FFFFFF"/>
                </a:solidFill>
                <a:latin typeface="Calibri"/>
              </a:rPr>
              <a:t>Websites have to explain how they protect kids’ private information by posting a privacy policy.</a:t>
            </a:r>
          </a:p>
        </p:txBody>
      </p:sp>
    </p:spTree>
  </p:cSld>
  <p:clrMapOvr>
    <a:masterClrMapping/>
  </p:clrMapOvr>
</p:sld>
</file>

<file path=ppt/slides/slide12.xml><?xml version="1.0" encoding="utf-8"?>
<p:sld xmlns:p="http://schemas.openxmlformats.org/presentationml/2006/main" xmlns:a="http://schemas.openxmlformats.org/drawingml/2006/main" showMasterSp="false">
  <p:cSld>
    <p:spTree>
      <p:nvGrpSpPr>
        <p:cNvPr id="1" name=""/>
        <p:cNvGrpSpPr/>
        <p:nvPr/>
      </p:nvGrpSpPr>
      <p:grpSpPr>
        <a:xfrm>
          <a:off x="0" y="0"/>
          <a:ext cx="0" cy="0"/>
          <a:chOff x="0" y="0"/>
          <a:chExt cx="0" cy="0"/>
        </a:xfrm>
      </p:grpSpPr>
      <p:sp>
        <p:nvSpPr>
          <p:cNvPr name="AutoShape 1" id="2"/>
          <p:cNvSpPr/>
          <p:nvPr/>
        </p:nvSpPr>
        <p:spPr>
          <a:xfrm>
            <a:off x="0" y="0"/>
            <a:ext cx="13004800" cy="9753600"/>
          </a:xfrm>
          <a:prstGeom prst="rect">
            <a:avLst/>
          </a:prstGeom>
          <a:solidFill>
            <a:srgbClr val="ECB126"/>
          </a:solidFill>
        </p:spPr>
      </p:sp>
      <p:sp>
        <p:nvSpPr>
          <p:cNvPr name="TextBox 2" id="3"/>
          <p:cNvSpPr txBox="true"/>
          <p:nvPr/>
        </p:nvSpPr>
        <p:spPr>
          <a:xfrm>
            <a:off x="0" y="0"/>
            <a:ext cx="13004800" cy="6045200"/>
          </a:xfrm>
          <a:prstGeom prst="rect">
            <a:avLst/>
          </a:prstGeom>
        </p:spPr>
        <p:txBody>
          <a:bodyPr anchor="ctr" wrap="square" tIns="254000" bIns="254000" lIns="254000" rIns="254000">
            <a:normAutofit/>
          </a:bodyPr>
          <a:lstStyle/>
          <a:p>
            <a:pPr algn="ctr"/>
            <a:r>
              <a:rPr lang="en-US" b="false" sz="8000">
                <a:solidFill>
                  <a:srgbClr val="FFFFFF"/>
                </a:solidFill>
                <a:latin typeface="Calibri"/>
              </a:rPr>
              <a:t>Private Policy
-a legal document that explains how a website gathers and uses your private information</a:t>
            </a:r>
          </a:p>
        </p:txBody>
      </p:sp>
    </p:spTree>
  </p:cSld>
  <p:clrMapOvr>
    <a:masterClrMapping/>
  </p:clrMapOvr>
</p:sld>
</file>

<file path=ppt/slides/slide13.xml><?xml version="1.0" encoding="utf-8"?>
<p:sld xmlns:p="http://schemas.openxmlformats.org/presentationml/2006/main" xmlns:a="http://schemas.openxmlformats.org/drawingml/2006/main" showMasterSp="false">
  <p:cSld>
    <p:spTree>
      <p:nvGrpSpPr>
        <p:cNvPr id="1" name=""/>
        <p:cNvGrpSpPr/>
        <p:nvPr/>
      </p:nvGrpSpPr>
      <p:grpSpPr>
        <a:xfrm>
          <a:off x="0" y="0"/>
          <a:ext cx="0" cy="0"/>
          <a:chOff x="0" y="0"/>
          <a:chExt cx="0" cy="0"/>
        </a:xfrm>
      </p:grpSpPr>
      <p:sp>
        <p:nvSpPr>
          <p:cNvPr name="AutoShape 1" id="2"/>
          <p:cNvSpPr/>
          <p:nvPr/>
        </p:nvSpPr>
        <p:spPr>
          <a:xfrm>
            <a:off x="0" y="0"/>
            <a:ext cx="13004800" cy="9753600"/>
          </a:xfrm>
          <a:prstGeom prst="rect">
            <a:avLst/>
          </a:prstGeom>
          <a:solidFill>
            <a:srgbClr val="47AB4A"/>
          </a:solidFill>
        </p:spPr>
      </p:sp>
      <p:sp>
        <p:nvSpPr>
          <p:cNvPr name="TextBox 2" id="3"/>
          <p:cNvSpPr txBox="true"/>
          <p:nvPr/>
        </p:nvSpPr>
        <p:spPr>
          <a:xfrm>
            <a:off x="0" y="0"/>
            <a:ext cx="13004800" cy="9537700"/>
          </a:xfrm>
          <a:prstGeom prst="rect">
            <a:avLst/>
          </a:prstGeom>
        </p:spPr>
        <p:txBody>
          <a:bodyPr anchor="ctr" wrap="square" tIns="254000" bIns="254000" lIns="254000" rIns="254000">
            <a:normAutofit/>
          </a:bodyPr>
          <a:lstStyle/>
          <a:p>
            <a:pPr algn="ctr"/>
            <a:r>
              <a:rPr lang="en-US" b="false" sz="6400">
                <a:solidFill>
                  <a:srgbClr val="FFFFFF"/>
                </a:solidFill>
                <a:latin typeface="Calibri"/>
              </a:rPr>
              <a:t>In addition to a privacy policy, two organizations,
the Better Business Bureau and TRUSTe, review children’s websites to make sure they are protecting kids’ privacy. If a kids’ website is following the privacy law, the Better Business Bureau and TRUSTe post their seals of approval on the site.</a:t>
            </a:r>
          </a:p>
        </p:txBody>
      </p:sp>
    </p:spTree>
  </p:cSld>
  <p:clrMapOvr>
    <a:masterClrMapping/>
  </p:clrMapOvr>
</p:sld>
</file>

<file path=ppt/slides/slide14.xml><?xml version="1.0" encoding="utf-8"?>
<p:sld xmlns:p="http://schemas.openxmlformats.org/presentationml/2006/main" xmlns:a="http://schemas.openxmlformats.org/drawingml/2006/main" showMasterSp="false">
  <p:cSld>
    <p:spTree>
      <p:nvGrpSpPr>
        <p:cNvPr id="1" name=""/>
        <p:cNvGrpSpPr/>
        <p:nvPr/>
      </p:nvGrpSpPr>
      <p:grpSpPr>
        <a:xfrm>
          <a:off x="0" y="0"/>
          <a:ext cx="0" cy="0"/>
          <a:chOff x="0" y="0"/>
          <a:chExt cx="0" cy="0"/>
        </a:xfrm>
      </p:grpSpPr>
      <p:sp>
        <p:nvSpPr>
          <p:cNvPr name="AutoShape 1" id="2"/>
          <p:cNvSpPr/>
          <p:nvPr/>
        </p:nvSpPr>
        <p:spPr>
          <a:xfrm>
            <a:off x="0" y="0"/>
            <a:ext cx="13004800" cy="9753600"/>
          </a:xfrm>
          <a:prstGeom prst="rect">
            <a:avLst/>
          </a:prstGeom>
          <a:solidFill>
            <a:srgbClr val="ECB126"/>
          </a:solidFill>
        </p:spPr>
      </p:sp>
      <p:sp>
        <p:nvSpPr>
          <p:cNvPr name="TextBox 2" id="3"/>
          <p:cNvSpPr txBox="true"/>
          <p:nvPr/>
        </p:nvSpPr>
        <p:spPr>
          <a:xfrm>
            <a:off x="0" y="0"/>
            <a:ext cx="13004800" cy="8458200"/>
          </a:xfrm>
          <a:prstGeom prst="rect">
            <a:avLst/>
          </a:prstGeom>
        </p:spPr>
        <p:txBody>
          <a:bodyPr anchor="ctr" wrap="square" tIns="254000" bIns="254000" lIns="254000" rIns="254000">
            <a:normAutofit/>
          </a:bodyPr>
          <a:lstStyle/>
          <a:p>
            <a:pPr algn="ctr"/>
            <a:r>
              <a:rPr lang="en-US" b="false" sz="8000">
                <a:solidFill>
                  <a:srgbClr val="FFFFFF"/>
                </a:solidFill>
                <a:latin typeface="Calibri"/>
              </a:rPr>
              <a:t>Seal of Approval
-a sign or stamp that states that a website, company, or group meets a certain set of standards and is doing a good job</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showMasterSp="false">
  <p:cSld>
    <p:spTree>
      <p:nvGrpSpPr>
        <p:cNvPr id="1" name=""/>
        <p:cNvGrpSpPr/>
        <p:nvPr/>
      </p:nvGrpSpPr>
      <p:grpSpPr>
        <a:xfrm>
          <a:off x="0" y="0"/>
          <a:ext cx="0" cy="0"/>
          <a:chOff x="0" y="0"/>
          <a:chExt cx="0" cy="0"/>
        </a:xfrm>
      </p:grpSpPr>
      <p:pic>
        <p:nvPicPr>
          <p:cNvPr name="Picture 1" id="2"/>
          <p:cNvPicPr>
            <a:picLocks noChangeAspect="true"/>
          </p:cNvPicPr>
          <p:nvPr/>
        </p:nvPicPr>
        <p:blipFill>
          <a:blip r:embed="rId2"/>
          <a:stretch>
            <a:fillRect/>
          </a:stretch>
        </p:blipFill>
        <p:spPr>
          <a:xfrm>
            <a:off x="0" y="0"/>
            <a:ext cx="13004800" cy="9753600"/>
          </a:xfrm>
          <a:prstGeom prst="rect">
            <a:avLst/>
          </a:prstGeom>
        </p:spPr>
      </p:pic>
      <p:pic>
        <p:nvPicPr>
          <p:cNvPr name="Picture 2" id="3"/>
          <p:cNvPicPr>
            <a:picLocks noChangeAspect="true"/>
          </p:cNvPicPr>
          <p:nvPr/>
        </p:nvPicPr>
        <p:blipFill>
          <a:blip r:embed="rId3"/>
          <a:stretch>
            <a:fillRect/>
          </a:stretch>
        </p:blipFill>
        <p:spPr>
          <a:xfrm>
            <a:off x="0" y="10241280"/>
            <a:ext cx="13004800" cy="0"/>
          </a:xfrm>
          <a:prstGeom prst="rect">
            <a:avLst/>
          </a:prstGeom>
        </p:spPr>
      </p:pic>
      <p:sp>
        <p:nvSpPr>
          <p:cNvPr name="TextBox 3" id="4"/>
          <p:cNvSpPr txBox="true"/>
          <p:nvPr/>
        </p:nvSpPr>
        <p:spPr>
          <a:xfrm>
            <a:off x="0" y="3860800"/>
            <a:ext cx="13004800" cy="2438400"/>
          </a:xfrm>
          <a:prstGeom prst="rect">
            <a:avLst/>
          </a:prstGeom>
        </p:spPr>
        <p:txBody>
          <a:bodyPr anchor="t" wrap="none" tIns="0" bIns="0" lIns="254000" rIns="254000"/>
          <a:lstStyle/>
          <a:p>
            <a:pPr algn="ctr"/>
            <a:r>
              <a:rPr lang="en-US" b="true" sz="16000">
                <a:solidFill>
                  <a:srgbClr val="FFFFFF"/>
                </a:solidFill>
                <a:effectLst>
                  <a:outerShdw blurRad="20000" dist="30000" dir="2700000">
                    <a:srgbClr val="000000">
                      <a:alpha val="80000"/>
                    </a:srgbClr>
                  </a:outerShdw>
                </a:effectLst>
                <a:latin typeface="Calibri"/>
              </a:rPr>
              <a:t/>
            </a:r>
          </a:p>
        </p:txBody>
      </p:sp>
    </p:spTree>
  </p:cSld>
  <p:clrMapOvr>
    <a:masterClrMapping/>
  </p:clrMapOvr>
</p:sld>
</file>

<file path=ppt/slides/slide16.xml><?xml version="1.0" encoding="utf-8"?>
<p:sld xmlns:p="http://schemas.openxmlformats.org/presentationml/2006/main" xmlns:a="http://schemas.openxmlformats.org/drawingml/2006/main" showMasterSp="false">
  <p:cSld>
    <p:spTree>
      <p:nvGrpSpPr>
        <p:cNvPr id="1" name=""/>
        <p:cNvGrpSpPr/>
        <p:nvPr/>
      </p:nvGrpSpPr>
      <p:grpSpPr>
        <a:xfrm>
          <a:off x="0" y="0"/>
          <a:ext cx="0" cy="0"/>
          <a:chOff x="0" y="0"/>
          <a:chExt cx="0" cy="0"/>
        </a:xfrm>
      </p:grpSpPr>
      <p:sp>
        <p:nvSpPr>
          <p:cNvPr name="AutoShape 1" id="2"/>
          <p:cNvSpPr/>
          <p:nvPr/>
        </p:nvSpPr>
        <p:spPr>
          <a:xfrm>
            <a:off x="0" y="0"/>
            <a:ext cx="13004800" cy="9753600"/>
          </a:xfrm>
          <a:prstGeom prst="rect">
            <a:avLst/>
          </a:prstGeom>
          <a:solidFill>
            <a:srgbClr val="149EBA"/>
          </a:solidFill>
        </p:spPr>
      </p:sp>
      <p:sp>
        <p:nvSpPr>
          <p:cNvPr name="TextBox 2" id="3"/>
          <p:cNvSpPr txBox="true"/>
          <p:nvPr/>
        </p:nvSpPr>
        <p:spPr>
          <a:xfrm>
            <a:off x="0" y="0"/>
            <a:ext cx="13004800" cy="9537700"/>
          </a:xfrm>
          <a:prstGeom prst="rect">
            <a:avLst/>
          </a:prstGeom>
        </p:spPr>
        <p:txBody>
          <a:bodyPr anchor="ctr" wrap="square" tIns="254000" bIns="254000" lIns="254000" rIns="254000">
            <a:normAutofit/>
          </a:bodyPr>
          <a:lstStyle/>
          <a:p>
            <a:pPr algn="ctr"/>
            <a:r>
              <a:rPr lang="en-US" b="false" sz="6400">
                <a:solidFill>
                  <a:srgbClr val="FFFFFF"/>
                </a:solidFill>
                <a:latin typeface="Calibri"/>
              </a:rPr>
              <a:t>If someone gets your private information and uses it however they want, you might get a lot of junk mail or unwanted emails. Someone might try to sell you things you don’t want. Companies might share their private information with other companies who want to target kids.</a:t>
            </a:r>
          </a:p>
        </p:txBody>
      </p:sp>
    </p:spTree>
  </p:cSld>
  <p:clrMapOvr>
    <a:masterClrMapping/>
  </p:clrMapOvr>
</p:sld>
</file>

<file path=ppt/slides/slide17.xml><?xml version="1.0" encoding="utf-8"?>
<p:sld xmlns:p="http://schemas.openxmlformats.org/presentationml/2006/main" xmlns:a="http://schemas.openxmlformats.org/drawingml/2006/main" showMasterSp="false">
  <p:cSld>
    <p:spTree>
      <p:nvGrpSpPr>
        <p:cNvPr id="1" name=""/>
        <p:cNvGrpSpPr/>
        <p:nvPr/>
      </p:nvGrpSpPr>
      <p:grpSpPr>
        <a:xfrm>
          <a:off x="0" y="0"/>
          <a:ext cx="0" cy="0"/>
          <a:chOff x="0" y="0"/>
          <a:chExt cx="0" cy="0"/>
        </a:xfrm>
      </p:grpSpPr>
      <p:sp>
        <p:nvSpPr>
          <p:cNvPr name="AutoShape 1" id="2"/>
          <p:cNvSpPr/>
          <p:nvPr/>
        </p:nvSpPr>
        <p:spPr>
          <a:xfrm>
            <a:off x="0" y="0"/>
            <a:ext cx="13004800" cy="9753600"/>
          </a:xfrm>
          <a:prstGeom prst="rect">
            <a:avLst/>
          </a:prstGeom>
          <a:solidFill>
            <a:srgbClr val="F05D33"/>
          </a:solidFill>
        </p:spPr>
      </p:sp>
      <p:sp>
        <p:nvSpPr>
          <p:cNvPr name="TextBox 2" id="3"/>
          <p:cNvSpPr txBox="true"/>
          <p:nvPr/>
        </p:nvSpPr>
        <p:spPr>
          <a:xfrm>
            <a:off x="0" y="0"/>
            <a:ext cx="13004800" cy="7251700"/>
          </a:xfrm>
          <a:prstGeom prst="rect">
            <a:avLst/>
          </a:prstGeom>
        </p:spPr>
        <p:txBody>
          <a:bodyPr anchor="ctr" wrap="square" tIns="254000" bIns="254000" lIns="254000" rIns="254000">
            <a:normAutofit/>
          </a:bodyPr>
          <a:lstStyle/>
          <a:p>
            <a:pPr algn="ctr"/>
            <a:r>
              <a:rPr lang="en-US" b="false" sz="8000">
                <a:solidFill>
                  <a:srgbClr val="FFFFFF"/>
                </a:solidFill>
                <a:latin typeface="Calibri"/>
              </a:rPr>
              <a:t>You should make a habit of checking for yourselves to see if the kids’ sites you visit post privacy policies and have privacy seals of approval.</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showMasterSp="false">
  <p:cSld>
    <p:spTree>
      <p:nvGrpSpPr>
        <p:cNvPr id="1" name=""/>
        <p:cNvGrpSpPr/>
        <p:nvPr/>
      </p:nvGrpSpPr>
      <p:grpSpPr>
        <a:xfrm>
          <a:off x="0" y="0"/>
          <a:ext cx="0" cy="0"/>
          <a:chOff x="0" y="0"/>
          <a:chExt cx="0" cy="0"/>
        </a:xfrm>
      </p:grpSpPr>
      <p:pic>
        <p:nvPicPr>
          <p:cNvPr name="Picture 1" id="2"/>
          <p:cNvPicPr>
            <a:picLocks noChangeAspect="true"/>
          </p:cNvPicPr>
          <p:nvPr/>
        </p:nvPicPr>
        <p:blipFill>
          <a:blip r:embed="rId2"/>
          <a:stretch>
            <a:fillRect/>
          </a:stretch>
        </p:blipFill>
        <p:spPr>
          <a:xfrm>
            <a:off x="0" y="0"/>
            <a:ext cx="13004800" cy="9753600"/>
          </a:xfrm>
          <a:prstGeom prst="rect">
            <a:avLst/>
          </a:prstGeom>
        </p:spPr>
      </p:pic>
      <p:pic>
        <p:nvPicPr>
          <p:cNvPr name="Picture 2" id="3"/>
          <p:cNvPicPr>
            <a:picLocks noChangeAspect="true"/>
          </p:cNvPicPr>
          <p:nvPr/>
        </p:nvPicPr>
        <p:blipFill>
          <a:blip r:embed="rId3"/>
          <a:stretch>
            <a:fillRect/>
          </a:stretch>
        </p:blipFill>
        <p:spPr>
          <a:xfrm>
            <a:off x="0" y="10241280"/>
            <a:ext cx="13004800" cy="0"/>
          </a:xfrm>
          <a:prstGeom prst="rect">
            <a:avLst/>
          </a:prstGeom>
        </p:spPr>
      </p:pic>
      <p:sp>
        <p:nvSpPr>
          <p:cNvPr name="TextBox 3" id="4"/>
          <p:cNvSpPr txBox="true"/>
          <p:nvPr/>
        </p:nvSpPr>
        <p:spPr>
          <a:xfrm>
            <a:off x="0" y="3860800"/>
            <a:ext cx="13004800" cy="2438400"/>
          </a:xfrm>
          <a:prstGeom prst="rect">
            <a:avLst/>
          </a:prstGeom>
        </p:spPr>
        <p:txBody>
          <a:bodyPr anchor="t" wrap="none" tIns="0" bIns="0" lIns="254000" rIns="254000"/>
          <a:lstStyle/>
          <a:p>
            <a:pPr algn="ctr"/>
            <a:r>
              <a:rPr lang="en-US" b="true" sz="16000">
                <a:solidFill>
                  <a:srgbClr val="FFFFFF"/>
                </a:solidFill>
                <a:effectLst>
                  <a:outerShdw blurRad="20000" dist="30000" dir="2700000">
                    <a:srgbClr val="000000">
                      <a:alpha val="80000"/>
                    </a:srgbClr>
                  </a:outerShdw>
                </a:effectLst>
                <a:latin typeface="Calibri"/>
              </a:rPr>
              <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showMasterSp="false">
  <p:cSld>
    <p:spTree>
      <p:nvGrpSpPr>
        <p:cNvPr id="1" name=""/>
        <p:cNvGrpSpPr/>
        <p:nvPr/>
      </p:nvGrpSpPr>
      <p:grpSpPr>
        <a:xfrm>
          <a:off x="0" y="0"/>
          <a:ext cx="0" cy="0"/>
          <a:chOff x="0" y="0"/>
          <a:chExt cx="0" cy="0"/>
        </a:xfrm>
      </p:grpSpPr>
      <p:pic>
        <p:nvPicPr>
          <p:cNvPr name="Picture 1" id="2"/>
          <p:cNvPicPr>
            <a:picLocks noChangeAspect="true"/>
          </p:cNvPicPr>
          <p:nvPr/>
        </p:nvPicPr>
        <p:blipFill>
          <a:blip r:embed="rId2"/>
          <a:stretch>
            <a:fillRect/>
          </a:stretch>
        </p:blipFill>
        <p:spPr>
          <a:xfrm>
            <a:off x="0" y="0"/>
            <a:ext cx="13004800" cy="9753600"/>
          </a:xfrm>
          <a:prstGeom prst="rect">
            <a:avLst/>
          </a:prstGeom>
        </p:spPr>
      </p:pic>
      <p:pic>
        <p:nvPicPr>
          <p:cNvPr name="Picture 2" id="3"/>
          <p:cNvPicPr>
            <a:picLocks noChangeAspect="true"/>
          </p:cNvPicPr>
          <p:nvPr/>
        </p:nvPicPr>
        <p:blipFill>
          <a:blip r:embed="rId3"/>
          <a:stretch>
            <a:fillRect/>
          </a:stretch>
        </p:blipFill>
        <p:spPr>
          <a:xfrm>
            <a:off x="0" y="3738880"/>
            <a:ext cx="13004800" cy="2682240"/>
          </a:xfrm>
          <a:prstGeom prst="rect">
            <a:avLst/>
          </a:prstGeom>
        </p:spPr>
      </p:pic>
      <p:sp>
        <p:nvSpPr>
          <p:cNvPr name="TextBox 3" id="4"/>
          <p:cNvSpPr txBox="true"/>
          <p:nvPr/>
        </p:nvSpPr>
        <p:spPr>
          <a:xfrm>
            <a:off x="0" y="3860800"/>
            <a:ext cx="13004800" cy="2438400"/>
          </a:xfrm>
          <a:prstGeom prst="rect">
            <a:avLst/>
          </a:prstGeom>
        </p:spPr>
        <p:txBody>
          <a:bodyPr anchor="t" wrap="none" tIns="0" bIns="0" lIns="254000" rIns="254000"/>
          <a:lstStyle/>
          <a:p>
            <a:pPr algn="ctr"/>
            <a:r>
              <a:rPr lang="en-US" b="true" sz="16000">
                <a:solidFill>
                  <a:srgbClr val="FFFFFF"/>
                </a:solidFill>
                <a:effectLst>
                  <a:outerShdw blurRad="20000" dist="30000" dir="2700000">
                    <a:srgbClr val="000000">
                      <a:alpha val="80000"/>
                    </a:srgbClr>
                  </a:outerShdw>
                </a:effectLst>
                <a:latin typeface="Calibri"/>
              </a:rPr>
              <a:t>Assessment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showMasterSp="false">
  <p:cSld>
    <p:spTree>
      <p:nvGrpSpPr>
        <p:cNvPr id="1" name=""/>
        <p:cNvGrpSpPr/>
        <p:nvPr/>
      </p:nvGrpSpPr>
      <p:grpSpPr>
        <a:xfrm>
          <a:off x="0" y="0"/>
          <a:ext cx="0" cy="0"/>
          <a:chOff x="0" y="0"/>
          <a:chExt cx="0" cy="0"/>
        </a:xfrm>
      </p:grpSpPr>
      <p:pic>
        <p:nvPicPr>
          <p:cNvPr name="Picture 1" id="2"/>
          <p:cNvPicPr>
            <a:picLocks noChangeAspect="true"/>
          </p:cNvPicPr>
          <p:nvPr/>
        </p:nvPicPr>
        <p:blipFill>
          <a:blip r:embed="rId2"/>
          <a:stretch>
            <a:fillRect/>
          </a:stretch>
        </p:blipFill>
        <p:spPr>
          <a:xfrm>
            <a:off x="0" y="0"/>
            <a:ext cx="13004800" cy="9753600"/>
          </a:xfrm>
          <a:prstGeom prst="rect">
            <a:avLst/>
          </a:prstGeom>
        </p:spPr>
      </p:pic>
      <p:pic>
        <p:nvPicPr>
          <p:cNvPr name="Picture 2" id="3"/>
          <p:cNvPicPr>
            <a:picLocks noChangeAspect="true"/>
          </p:cNvPicPr>
          <p:nvPr/>
        </p:nvPicPr>
        <p:blipFill>
          <a:blip r:embed="rId3"/>
          <a:stretch>
            <a:fillRect/>
          </a:stretch>
        </p:blipFill>
        <p:spPr>
          <a:xfrm>
            <a:off x="0" y="2682240"/>
            <a:ext cx="13004800" cy="4389120"/>
          </a:xfrm>
          <a:prstGeom prst="rect">
            <a:avLst/>
          </a:prstGeom>
        </p:spPr>
      </p:pic>
      <p:sp>
        <p:nvSpPr>
          <p:cNvPr name="TextBox 3" id="4"/>
          <p:cNvSpPr txBox="true"/>
          <p:nvPr/>
        </p:nvSpPr>
        <p:spPr>
          <a:xfrm>
            <a:off x="0" y="2682240"/>
            <a:ext cx="13004800" cy="4389120"/>
          </a:xfrm>
          <a:prstGeom prst="rect">
            <a:avLst/>
          </a:prstGeom>
        </p:spPr>
        <p:txBody>
          <a:bodyPr anchor="ctr" wrap="square" tIns="254000" bIns="254000" lIns="254000" rIns="254000">
            <a:normAutofit/>
          </a:bodyPr>
          <a:lstStyle/>
          <a:p>
            <a:pPr algn="ctr"/>
            <a:r>
              <a:rPr lang="en-US" b="false" sz="8000">
                <a:solidFill>
                  <a:srgbClr val="FFFFFF"/>
                </a:solidFill>
                <a:effectLst>
                  <a:outerShdw blurRad="20000" dist="30000" dir="2700000">
                    <a:srgbClr val="000000">
                      <a:alpha val="75000"/>
                    </a:srgbClr>
                  </a:outerShdw>
                </a:effectLst>
                <a:latin typeface="Calibri"/>
              </a:rPr>
              <a:t>How do you know that a website protects your private information?</a:t>
            </a:r>
          </a:p>
        </p:txBody>
      </p:sp>
      <p:sp>
        <p:nvSpPr>
          <p:cNvPr name="TextBox 4" id="5"/>
          <p:cNvSpPr txBox="true"/>
          <p:nvPr/>
        </p:nvSpPr>
        <p:spPr>
          <a:xfrm>
            <a:off x="0" y="9626600"/>
            <a:ext cx="13004800" cy="121920"/>
          </a:xfrm>
          <a:prstGeom prst="rect">
            <a:avLst/>
          </a:prstGeom>
        </p:spPr>
        <p:txBody>
          <a:bodyPr anchor="t" wrap="none" tIns="0" bIns="0" lIns="254000" rIns="254000"/>
          <a:lstStyle/>
          <a:p>
            <a:pPr algn="l"/>
            <a:r>
              <a:rPr lang="en-US" b="true" sz="800">
                <a:solidFill>
                  <a:srgbClr val="FFFFFF"/>
                </a:solidFill>
                <a:latin typeface="Calibri"/>
              </a:rPr>
              <a:t>cc: thedescrier - https://www.flickr.com/photos/61502033@N02</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showMasterSp="false">
  <p:cSld>
    <p:spTree>
      <p:nvGrpSpPr>
        <p:cNvPr id="1" name=""/>
        <p:cNvGrpSpPr/>
        <p:nvPr/>
      </p:nvGrpSpPr>
      <p:grpSpPr>
        <a:xfrm>
          <a:off x="0" y="0"/>
          <a:ext cx="0" cy="0"/>
          <a:chOff x="0" y="0"/>
          <a:chExt cx="0" cy="0"/>
        </a:xfrm>
      </p:grpSpPr>
      <p:pic>
        <p:nvPicPr>
          <p:cNvPr name="Picture 1" id="2"/>
          <p:cNvPicPr>
            <a:picLocks noChangeAspect="true"/>
          </p:cNvPicPr>
          <p:nvPr/>
        </p:nvPicPr>
        <p:blipFill>
          <a:blip r:embed="rId2"/>
          <a:stretch>
            <a:fillRect/>
          </a:stretch>
        </p:blipFill>
        <p:spPr>
          <a:xfrm>
            <a:off x="0" y="0"/>
            <a:ext cx="13004800" cy="9753600"/>
          </a:xfrm>
          <a:prstGeom prst="rect">
            <a:avLst/>
          </a:prstGeom>
        </p:spPr>
      </p:pic>
      <p:pic>
        <p:nvPicPr>
          <p:cNvPr name="Picture 2" id="3"/>
          <p:cNvPicPr>
            <a:picLocks noChangeAspect="true"/>
          </p:cNvPicPr>
          <p:nvPr/>
        </p:nvPicPr>
        <p:blipFill>
          <a:blip r:embed="rId3"/>
          <a:stretch>
            <a:fillRect/>
          </a:stretch>
        </p:blipFill>
        <p:spPr>
          <a:xfrm>
            <a:off x="0" y="10241280"/>
            <a:ext cx="13004800" cy="0"/>
          </a:xfrm>
          <a:prstGeom prst="rect">
            <a:avLst/>
          </a:prstGeom>
        </p:spPr>
      </p:pic>
      <p:sp>
        <p:nvSpPr>
          <p:cNvPr name="TextBox 3" id="4"/>
          <p:cNvSpPr txBox="true"/>
          <p:nvPr/>
        </p:nvSpPr>
        <p:spPr>
          <a:xfrm>
            <a:off x="0" y="3860800"/>
            <a:ext cx="13004800" cy="2438400"/>
          </a:xfrm>
          <a:prstGeom prst="rect">
            <a:avLst/>
          </a:prstGeom>
        </p:spPr>
        <p:txBody>
          <a:bodyPr anchor="t" wrap="none" tIns="0" bIns="0" lIns="254000" rIns="254000"/>
          <a:lstStyle/>
          <a:p>
            <a:pPr algn="ctr"/>
            <a:r>
              <a:rPr lang="en-US" b="true" sz="16000">
                <a:solidFill>
                  <a:srgbClr val="FFFFFF"/>
                </a:solidFill>
                <a:effectLst>
                  <a:outerShdw blurRad="20000" dist="30000" dir="2700000">
                    <a:srgbClr val="000000">
                      <a:alpha val="80000"/>
                    </a:srgbClr>
                  </a:outerShdw>
                </a:effectLst>
                <a:latin typeface="Calibri"/>
              </a:rPr>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showMasterSp="false">
  <p:cSld>
    <p:spTree>
      <p:nvGrpSpPr>
        <p:cNvPr id="1" name=""/>
        <p:cNvGrpSpPr/>
        <p:nvPr/>
      </p:nvGrpSpPr>
      <p:grpSpPr>
        <a:xfrm>
          <a:off x="0" y="0"/>
          <a:ext cx="0" cy="0"/>
          <a:chOff x="0" y="0"/>
          <a:chExt cx="0" cy="0"/>
        </a:xfrm>
      </p:grpSpPr>
      <p:pic>
        <p:nvPicPr>
          <p:cNvPr name="Picture 1" id="2"/>
          <p:cNvPicPr>
            <a:picLocks noChangeAspect="true"/>
          </p:cNvPicPr>
          <p:nvPr/>
        </p:nvPicPr>
        <p:blipFill>
          <a:blip r:embed="rId2"/>
          <a:stretch>
            <a:fillRect/>
          </a:stretch>
        </p:blipFill>
        <p:spPr>
          <a:xfrm>
            <a:off x="0" y="0"/>
            <a:ext cx="13004800" cy="9753600"/>
          </a:xfrm>
          <a:prstGeom prst="rect">
            <a:avLst/>
          </a:prstGeom>
        </p:spPr>
      </p:pic>
      <p:pic>
        <p:nvPicPr>
          <p:cNvPr name="Picture 2" id="3"/>
          <p:cNvPicPr>
            <a:picLocks noChangeAspect="true"/>
          </p:cNvPicPr>
          <p:nvPr/>
        </p:nvPicPr>
        <p:blipFill>
          <a:blip r:embed="rId3"/>
          <a:stretch>
            <a:fillRect/>
          </a:stretch>
        </p:blipFill>
        <p:spPr>
          <a:xfrm>
            <a:off x="0" y="0"/>
            <a:ext cx="13004800" cy="9753600"/>
          </a:xfrm>
          <a:prstGeom prst="rect">
            <a:avLst/>
          </a:prstGeom>
        </p:spPr>
      </p:pic>
      <p:sp>
        <p:nvSpPr>
          <p:cNvPr name="TextBox 3" id="4"/>
          <p:cNvSpPr txBox="true"/>
          <p:nvPr/>
        </p:nvSpPr>
        <p:spPr>
          <a:xfrm>
            <a:off x="0" y="508000"/>
            <a:ext cx="13004800" cy="822960"/>
          </a:xfrm>
          <a:prstGeom prst="rect">
            <a:avLst/>
          </a:prstGeom>
        </p:spPr>
        <p:txBody>
          <a:bodyPr anchor="t" wrap="none" tIns="0" bIns="0" lIns="254000" rIns="254000"/>
          <a:lstStyle/>
          <a:p>
            <a:pPr algn="ctr"/>
            <a:r>
              <a:rPr lang="en-US" b="true" sz="5400">
                <a:solidFill>
                  <a:srgbClr val="FFFFFF"/>
                </a:solidFill>
                <a:effectLst>
                  <a:outerShdw blurRad="20000" dist="30000" dir="2700000">
                    <a:srgbClr val="000000">
                      <a:alpha val="80000"/>
                    </a:srgbClr>
                  </a:outerShdw>
                </a:effectLst>
                <a:latin typeface="Calibri"/>
              </a:rPr>
              <a:t>In this lesson you will be able to</a:t>
            </a:r>
          </a:p>
        </p:txBody>
      </p:sp>
      <p:sp>
        <p:nvSpPr>
          <p:cNvPr name="TextBox 4" id="5"/>
          <p:cNvSpPr txBox="true"/>
          <p:nvPr/>
        </p:nvSpPr>
        <p:spPr>
          <a:xfrm>
            <a:off x="254000" y="1838960"/>
            <a:ext cx="12496800" cy="7331558"/>
          </a:xfrm>
          <a:prstGeom prst="rect">
            <a:avLst/>
          </a:prstGeom>
        </p:spPr>
        <p:txBody>
          <a:bodyPr wrap="square">
            <a:normAutofit/>
          </a:bodyPr>
          <a:lstStyle/>
          <a:p>
            <a:pPr indent="-762000" algn="l" marL="762000">
              <a:lnSpc>
                <a:spcPct val="92800"/>
              </a:lnSpc>
              <a:buFont typeface="Calibri"/>
              <a:buChar char="•"/>
            </a:pPr>
            <a:r>
              <a:rPr lang="en-US" b="false" sz="5800">
                <a:solidFill>
                  <a:srgbClr val="FFFFFF"/>
                </a:solidFill>
                <a:effectLst>
                  <a:outerShdw blurRad="20000" dist="30000" dir="2700000">
                    <a:srgbClr val="000000">
                      <a:alpha val="75000"/>
                    </a:srgbClr>
                  </a:outerShdw>
                </a:effectLst>
                <a:latin typeface="Calibri"/>
              </a:rPr>
              <a:t>learn which information you should avoid sharing online because it is private.</a:t>
            </a:r>
          </a:p>
          <a:p>
            <a:pPr indent="-762000" algn="l" marL="762000">
              <a:lnSpc>
                <a:spcPct val="92800"/>
              </a:lnSpc>
              <a:buFont typeface="Calibri"/>
              <a:buChar char="•"/>
            </a:pPr>
            <a:r>
              <a:rPr lang="en-US" b="false" sz="5800">
                <a:solidFill>
                  <a:srgbClr val="FFFFFF"/>
                </a:solidFill>
                <a:effectLst>
                  <a:outerShdw blurRad="20000" dist="30000" dir="2700000">
                    <a:srgbClr val="000000">
                      <a:alpha val="75000"/>
                    </a:srgbClr>
                  </a:outerShdw>
                </a:effectLst>
                <a:latin typeface="Calibri"/>
              </a:rPr>
              <a:t>understand which kinds of websites have privacy policies, and why.</a:t>
            </a:r>
          </a:p>
          <a:p>
            <a:pPr indent="-762000" algn="l" marL="762000">
              <a:lnSpc>
                <a:spcPct val="92800"/>
              </a:lnSpc>
              <a:buFont typeface="Calibri"/>
              <a:buChar char="•"/>
            </a:pPr>
            <a:r>
              <a:rPr lang="en-US" b="false" sz="5800">
                <a:solidFill>
                  <a:srgbClr val="FFFFFF"/>
                </a:solidFill>
                <a:effectLst>
                  <a:outerShdw blurRad="20000" dist="30000" dir="2700000">
                    <a:srgbClr val="000000">
                      <a:alpha val="75000"/>
                    </a:srgbClr>
                  </a:outerShdw>
                </a:effectLst>
                <a:latin typeface="Calibri"/>
              </a:rPr>
              <a:t>practice checking websites they visit for privacy policies and privacy seals of approvals.</a:t>
            </a:r>
          </a:p>
        </p:txBody>
      </p:sp>
      <p:sp>
        <p:nvSpPr>
          <p:cNvPr name="TextBox 5" id="6"/>
          <p:cNvSpPr txBox="true"/>
          <p:nvPr/>
        </p:nvSpPr>
        <p:spPr>
          <a:xfrm>
            <a:off x="0" y="9626600"/>
            <a:ext cx="13004800" cy="121920"/>
          </a:xfrm>
          <a:prstGeom prst="rect">
            <a:avLst/>
          </a:prstGeom>
        </p:spPr>
        <p:txBody>
          <a:bodyPr anchor="t" wrap="none" tIns="0" bIns="0" lIns="254000" rIns="254000"/>
          <a:lstStyle/>
          <a:p>
            <a:pPr algn="l"/>
            <a:r>
              <a:rPr lang="en-US" b="true" sz="800">
                <a:solidFill>
                  <a:srgbClr val="FFFFFF"/>
                </a:solidFill>
                <a:latin typeface="Calibri"/>
              </a:rPr>
              <a:t>cc: mkhmarketing - https://www.flickr.com/photos/93212162@N08</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showMasterSp="false">
  <p:cSld>
    <p:spTree>
      <p:nvGrpSpPr>
        <p:cNvPr id="1" name=""/>
        <p:cNvGrpSpPr/>
        <p:nvPr/>
      </p:nvGrpSpPr>
      <p:grpSpPr>
        <a:xfrm>
          <a:off x="0" y="0"/>
          <a:ext cx="0" cy="0"/>
          <a:chOff x="0" y="0"/>
          <a:chExt cx="0" cy="0"/>
        </a:xfrm>
      </p:grpSpPr>
      <p:pic>
        <p:nvPicPr>
          <p:cNvPr name="Picture 1" id="2"/>
          <p:cNvPicPr>
            <a:picLocks noChangeAspect="true"/>
          </p:cNvPicPr>
          <p:nvPr/>
        </p:nvPicPr>
        <p:blipFill>
          <a:blip r:embed="rId2"/>
          <a:stretch>
            <a:fillRect/>
          </a:stretch>
        </p:blipFill>
        <p:spPr>
          <a:xfrm>
            <a:off x="0" y="0"/>
            <a:ext cx="13004800" cy="9753600"/>
          </a:xfrm>
          <a:prstGeom prst="rect">
            <a:avLst/>
          </a:prstGeom>
        </p:spPr>
      </p:pic>
      <p:pic>
        <p:nvPicPr>
          <p:cNvPr name="Picture 2" id="3"/>
          <p:cNvPicPr>
            <a:picLocks noChangeAspect="true"/>
          </p:cNvPicPr>
          <p:nvPr/>
        </p:nvPicPr>
        <p:blipFill>
          <a:blip r:embed="rId3"/>
          <a:stretch>
            <a:fillRect/>
          </a:stretch>
        </p:blipFill>
        <p:spPr>
          <a:xfrm>
            <a:off x="0" y="0"/>
            <a:ext cx="13004800" cy="9753600"/>
          </a:xfrm>
          <a:prstGeom prst="rect">
            <a:avLst/>
          </a:prstGeom>
        </p:spPr>
      </p:pic>
      <p:sp>
        <p:nvSpPr>
          <p:cNvPr name="TextBox 3" id="4"/>
          <p:cNvSpPr txBox="true"/>
          <p:nvPr/>
        </p:nvSpPr>
        <p:spPr>
          <a:xfrm>
            <a:off x="0" y="0"/>
            <a:ext cx="13004800" cy="9753600"/>
          </a:xfrm>
          <a:prstGeom prst="rect">
            <a:avLst/>
          </a:prstGeom>
        </p:spPr>
        <p:txBody>
          <a:bodyPr anchor="ctr" wrap="square" tIns="254000" bIns="254000" lIns="254000" rIns="254000">
            <a:normAutofit/>
          </a:bodyPr>
          <a:lstStyle/>
          <a:p>
            <a:pPr algn="ctr"/>
            <a:r>
              <a:rPr lang="en-US" b="false" sz="8000">
                <a:solidFill>
                  <a:srgbClr val="FFFFFF"/>
                </a:solidFill>
                <a:effectLst>
                  <a:outerShdw blurRad="20000" dist="30000" dir="2700000">
                    <a:srgbClr val="000000">
                      <a:alpha val="75000"/>
                    </a:srgbClr>
                  </a:outerShdw>
                </a:effectLst>
                <a:latin typeface="Calibri"/>
              </a:rPr>
              <a:t>Imagine if you had to wear a sign on the back of your shirt that had personal information about you?</a:t>
            </a:r>
          </a:p>
        </p:txBody>
      </p:sp>
      <p:sp>
        <p:nvSpPr>
          <p:cNvPr name="TextBox 4" id="5"/>
          <p:cNvSpPr txBox="true"/>
          <p:nvPr/>
        </p:nvSpPr>
        <p:spPr>
          <a:xfrm>
            <a:off x="0" y="9626600"/>
            <a:ext cx="13004800" cy="121920"/>
          </a:xfrm>
          <a:prstGeom prst="rect">
            <a:avLst/>
          </a:prstGeom>
        </p:spPr>
        <p:txBody>
          <a:bodyPr anchor="t" wrap="none" tIns="0" bIns="0" lIns="254000" rIns="254000"/>
          <a:lstStyle/>
          <a:p>
            <a:pPr algn="l"/>
            <a:r>
              <a:rPr lang="en-US" b="true" sz="800">
                <a:solidFill>
                  <a:srgbClr val="FFFFFF"/>
                </a:solidFill>
                <a:latin typeface="Calibri"/>
              </a:rPr>
              <a:t>cc: Wendi Gratz - https://www.flickr.com/photos/52621716@N00</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showMasterSp="false">
  <p:cSld>
    <p:spTree>
      <p:nvGrpSpPr>
        <p:cNvPr id="1" name=""/>
        <p:cNvGrpSpPr/>
        <p:nvPr/>
      </p:nvGrpSpPr>
      <p:grpSpPr>
        <a:xfrm>
          <a:off x="0" y="0"/>
          <a:ext cx="0" cy="0"/>
          <a:chOff x="0" y="0"/>
          <a:chExt cx="0" cy="0"/>
        </a:xfrm>
      </p:grpSpPr>
      <p:pic>
        <p:nvPicPr>
          <p:cNvPr name="Picture 1" id="2"/>
          <p:cNvPicPr>
            <a:picLocks noChangeAspect="true"/>
          </p:cNvPicPr>
          <p:nvPr/>
        </p:nvPicPr>
        <p:blipFill>
          <a:blip r:embed="rId2"/>
          <a:stretch>
            <a:fillRect/>
          </a:stretch>
        </p:blipFill>
        <p:spPr>
          <a:xfrm>
            <a:off x="0" y="0"/>
            <a:ext cx="13004800" cy="9753600"/>
          </a:xfrm>
          <a:prstGeom prst="rect">
            <a:avLst/>
          </a:prstGeom>
        </p:spPr>
      </p:pic>
      <p:pic>
        <p:nvPicPr>
          <p:cNvPr name="Picture 2" id="3"/>
          <p:cNvPicPr>
            <a:picLocks noChangeAspect="true"/>
          </p:cNvPicPr>
          <p:nvPr/>
        </p:nvPicPr>
        <p:blipFill>
          <a:blip r:embed="rId3"/>
          <a:stretch>
            <a:fillRect/>
          </a:stretch>
        </p:blipFill>
        <p:spPr>
          <a:xfrm>
            <a:off x="0" y="0"/>
            <a:ext cx="13004800" cy="9753600"/>
          </a:xfrm>
          <a:prstGeom prst="rect">
            <a:avLst/>
          </a:prstGeom>
        </p:spPr>
      </p:pic>
      <p:sp>
        <p:nvSpPr>
          <p:cNvPr name="TextBox 3" id="4"/>
          <p:cNvSpPr txBox="true"/>
          <p:nvPr/>
        </p:nvSpPr>
        <p:spPr>
          <a:xfrm>
            <a:off x="0" y="0"/>
            <a:ext cx="13004800" cy="9753600"/>
          </a:xfrm>
          <a:prstGeom prst="rect">
            <a:avLst/>
          </a:prstGeom>
        </p:spPr>
        <p:txBody>
          <a:bodyPr anchor="ctr" wrap="square" tIns="254000" bIns="254000" lIns="254000" rIns="254000">
            <a:normAutofit/>
          </a:bodyPr>
          <a:lstStyle/>
          <a:p>
            <a:pPr algn="ctr"/>
            <a:r>
              <a:rPr lang="en-US" b="false" sz="8000">
                <a:solidFill>
                  <a:srgbClr val="FFFFFF"/>
                </a:solidFill>
                <a:effectLst>
                  <a:outerShdw blurRad="20000" dist="30000" dir="2700000">
                    <a:srgbClr val="000000">
                      <a:alpha val="75000"/>
                    </a:srgbClr>
                  </a:outerShdw>
                </a:effectLst>
                <a:latin typeface="Calibri"/>
              </a:rPr>
              <a:t>Personal information should not be shared with strangers, and some information such as private information, should be protected for safety reasons.</a:t>
            </a:r>
          </a:p>
        </p:txBody>
      </p:sp>
      <p:sp>
        <p:nvSpPr>
          <p:cNvPr name="TextBox 4" id="5"/>
          <p:cNvSpPr txBox="true"/>
          <p:nvPr/>
        </p:nvSpPr>
        <p:spPr>
          <a:xfrm>
            <a:off x="0" y="9626600"/>
            <a:ext cx="13004800" cy="121920"/>
          </a:xfrm>
          <a:prstGeom prst="rect">
            <a:avLst/>
          </a:prstGeom>
        </p:spPr>
        <p:txBody>
          <a:bodyPr anchor="t" wrap="none" tIns="0" bIns="0" lIns="254000" rIns="254000"/>
          <a:lstStyle/>
          <a:p>
            <a:pPr algn="l"/>
            <a:r>
              <a:rPr lang="en-US" b="true" sz="800">
                <a:solidFill>
                  <a:srgbClr val="FFFFFF"/>
                </a:solidFill>
                <a:latin typeface="Calibri"/>
              </a:rPr>
              <a:t>cc: dieselbug2007 - https://www.flickr.com/photos/58372737@N00</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showMasterSp="false">
  <p:cSld>
    <p:spTree>
      <p:nvGrpSpPr>
        <p:cNvPr id="1" name=""/>
        <p:cNvGrpSpPr/>
        <p:nvPr/>
      </p:nvGrpSpPr>
      <p:grpSpPr>
        <a:xfrm>
          <a:off x="0" y="0"/>
          <a:ext cx="0" cy="0"/>
          <a:chOff x="0" y="0"/>
          <a:chExt cx="0" cy="0"/>
        </a:xfrm>
      </p:grpSpPr>
      <p:pic>
        <p:nvPicPr>
          <p:cNvPr name="Picture 1" id="2"/>
          <p:cNvPicPr>
            <a:picLocks noChangeAspect="true"/>
          </p:cNvPicPr>
          <p:nvPr/>
        </p:nvPicPr>
        <p:blipFill>
          <a:blip r:embed="rId2"/>
          <a:stretch>
            <a:fillRect/>
          </a:stretch>
        </p:blipFill>
        <p:spPr>
          <a:xfrm>
            <a:off x="0" y="0"/>
            <a:ext cx="13004800" cy="9753600"/>
          </a:xfrm>
          <a:prstGeom prst="rect">
            <a:avLst/>
          </a:prstGeom>
        </p:spPr>
      </p:pic>
      <p:pic>
        <p:nvPicPr>
          <p:cNvPr name="Picture 2" id="3"/>
          <p:cNvPicPr>
            <a:picLocks noChangeAspect="true"/>
          </p:cNvPicPr>
          <p:nvPr/>
        </p:nvPicPr>
        <p:blipFill>
          <a:blip r:embed="rId3"/>
          <a:stretch>
            <a:fillRect/>
          </a:stretch>
        </p:blipFill>
        <p:spPr>
          <a:xfrm>
            <a:off x="0" y="0"/>
            <a:ext cx="13004800" cy="9753600"/>
          </a:xfrm>
          <a:prstGeom prst="rect">
            <a:avLst/>
          </a:prstGeom>
        </p:spPr>
      </p:pic>
      <p:sp>
        <p:nvSpPr>
          <p:cNvPr name="TextBox 3" id="4"/>
          <p:cNvSpPr txBox="true"/>
          <p:nvPr/>
        </p:nvSpPr>
        <p:spPr>
          <a:xfrm>
            <a:off x="0" y="0"/>
            <a:ext cx="13004800" cy="9753600"/>
          </a:xfrm>
          <a:prstGeom prst="rect">
            <a:avLst/>
          </a:prstGeom>
        </p:spPr>
        <p:txBody>
          <a:bodyPr anchor="ctr" wrap="square" tIns="254000" bIns="254000" lIns="254000" rIns="254000">
            <a:normAutofit/>
          </a:bodyPr>
          <a:lstStyle/>
          <a:p>
            <a:pPr algn="ctr"/>
            <a:r>
              <a:rPr lang="en-US" b="false" sz="8000">
                <a:solidFill>
                  <a:srgbClr val="FFFFFF"/>
                </a:solidFill>
                <a:effectLst>
                  <a:outerShdw blurRad="20000" dist="30000" dir="2700000">
                    <a:srgbClr val="000000">
                      <a:alpha val="75000"/>
                    </a:srgbClr>
                  </a:outerShdw>
                </a:effectLst>
                <a:latin typeface="Calibri"/>
              </a:rPr>
              <a:t>Private Information
-information that can be used to identify you (for example, your Social Security number, street address, email, phone number, etc.)</a:t>
            </a:r>
          </a:p>
        </p:txBody>
      </p:sp>
      <p:sp>
        <p:nvSpPr>
          <p:cNvPr name="TextBox 4" id="5"/>
          <p:cNvSpPr txBox="true"/>
          <p:nvPr/>
        </p:nvSpPr>
        <p:spPr>
          <a:xfrm>
            <a:off x="0" y="9626600"/>
            <a:ext cx="13004800" cy="121920"/>
          </a:xfrm>
          <a:prstGeom prst="rect">
            <a:avLst/>
          </a:prstGeom>
        </p:spPr>
        <p:txBody>
          <a:bodyPr anchor="t" wrap="none" tIns="0" bIns="0" lIns="254000" rIns="254000"/>
          <a:lstStyle/>
          <a:p>
            <a:pPr algn="l"/>
            <a:r>
              <a:rPr lang="en-US" b="true" sz="800">
                <a:solidFill>
                  <a:srgbClr val="FFFFFF"/>
                </a:solidFill>
                <a:latin typeface="Calibri"/>
              </a:rPr>
              <a:t>cc: Nathan O'Nions - https://www.flickr.com/photos/50523792@N03</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showMasterSp="false">
  <p:cSld>
    <p:spTree>
      <p:nvGrpSpPr>
        <p:cNvPr id="1" name=""/>
        <p:cNvGrpSpPr/>
        <p:nvPr/>
      </p:nvGrpSpPr>
      <p:grpSpPr>
        <a:xfrm>
          <a:off x="0" y="0"/>
          <a:ext cx="0" cy="0"/>
          <a:chOff x="0" y="0"/>
          <a:chExt cx="0" cy="0"/>
        </a:xfrm>
      </p:grpSpPr>
      <p:pic>
        <p:nvPicPr>
          <p:cNvPr name="Picture 1" id="2"/>
          <p:cNvPicPr>
            <a:picLocks noChangeAspect="true"/>
          </p:cNvPicPr>
          <p:nvPr/>
        </p:nvPicPr>
        <p:blipFill>
          <a:blip r:embed="rId2"/>
          <a:stretch>
            <a:fillRect/>
          </a:stretch>
        </p:blipFill>
        <p:spPr>
          <a:xfrm>
            <a:off x="0" y="0"/>
            <a:ext cx="13004800" cy="9753600"/>
          </a:xfrm>
          <a:prstGeom prst="rect">
            <a:avLst/>
          </a:prstGeom>
        </p:spPr>
      </p:pic>
      <p:pic>
        <p:nvPicPr>
          <p:cNvPr name="Picture 2" id="3"/>
          <p:cNvPicPr>
            <a:picLocks noChangeAspect="true"/>
          </p:cNvPicPr>
          <p:nvPr/>
        </p:nvPicPr>
        <p:blipFill>
          <a:blip r:embed="rId3"/>
          <a:stretch>
            <a:fillRect/>
          </a:stretch>
        </p:blipFill>
        <p:spPr>
          <a:xfrm>
            <a:off x="0" y="4145280"/>
            <a:ext cx="13004800" cy="1463040"/>
          </a:xfrm>
          <a:prstGeom prst="rect">
            <a:avLst/>
          </a:prstGeom>
        </p:spPr>
      </p:pic>
      <p:sp>
        <p:nvSpPr>
          <p:cNvPr name="TextBox 3" id="4"/>
          <p:cNvSpPr txBox="true"/>
          <p:nvPr/>
        </p:nvSpPr>
        <p:spPr>
          <a:xfrm>
            <a:off x="0" y="4145280"/>
            <a:ext cx="13004800" cy="1463040"/>
          </a:xfrm>
          <a:prstGeom prst="rect">
            <a:avLst/>
          </a:prstGeom>
        </p:spPr>
        <p:txBody>
          <a:bodyPr anchor="ctr" wrap="square" tIns="254000" bIns="254000" lIns="254000" rIns="254000">
            <a:normAutofit/>
          </a:bodyPr>
          <a:lstStyle/>
          <a:p>
            <a:pPr algn="ctr"/>
            <a:r>
              <a:rPr lang="en-US" b="false" sz="8000">
                <a:solidFill>
                  <a:srgbClr val="FFFFFF"/>
                </a:solidFill>
                <a:effectLst>
                  <a:outerShdw blurRad="20000" dist="30000" dir="2700000">
                    <a:srgbClr val="000000">
                      <a:alpha val="75000"/>
                    </a:srgbClr>
                  </a:outerShdw>
                </a:effectLst>
                <a:latin typeface="Calibri"/>
              </a:rPr>
              <a:t>Know the Law</a:t>
            </a:r>
          </a:p>
        </p:txBody>
      </p:sp>
      <p:sp>
        <p:nvSpPr>
          <p:cNvPr name="TextBox 4" id="5"/>
          <p:cNvSpPr txBox="true"/>
          <p:nvPr/>
        </p:nvSpPr>
        <p:spPr>
          <a:xfrm>
            <a:off x="0" y="9626600"/>
            <a:ext cx="13004800" cy="121920"/>
          </a:xfrm>
          <a:prstGeom prst="rect">
            <a:avLst/>
          </a:prstGeom>
        </p:spPr>
        <p:txBody>
          <a:bodyPr anchor="t" wrap="none" tIns="0" bIns="0" lIns="254000" rIns="254000"/>
          <a:lstStyle/>
          <a:p>
            <a:pPr algn="l"/>
            <a:r>
              <a:rPr lang="en-US" b="true" sz="800">
                <a:solidFill>
                  <a:srgbClr val="FFFFFF"/>
                </a:solidFill>
                <a:latin typeface="Calibri"/>
              </a:rPr>
              <a:t>cc: Vanguard Visions - https://www.flickr.com/photos/77018488@N03</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showMasterSp="false">
  <p:cSld>
    <p:spTree>
      <p:nvGrpSpPr>
        <p:cNvPr id="1" name=""/>
        <p:cNvGrpSpPr/>
        <p:nvPr/>
      </p:nvGrpSpPr>
      <p:grpSpPr>
        <a:xfrm>
          <a:off x="0" y="0"/>
          <a:ext cx="0" cy="0"/>
          <a:chOff x="0" y="0"/>
          <a:chExt cx="0" cy="0"/>
        </a:xfrm>
      </p:grpSpPr>
      <p:pic>
        <p:nvPicPr>
          <p:cNvPr name="Picture 1" id="2"/>
          <p:cNvPicPr>
            <a:picLocks noChangeAspect="true"/>
          </p:cNvPicPr>
          <p:nvPr/>
        </p:nvPicPr>
        <p:blipFill>
          <a:blip r:embed="rId2"/>
          <a:stretch>
            <a:fillRect/>
          </a:stretch>
        </p:blipFill>
        <p:spPr>
          <a:xfrm>
            <a:off x="0" y="0"/>
            <a:ext cx="13004800" cy="9753600"/>
          </a:xfrm>
          <a:prstGeom prst="rect">
            <a:avLst/>
          </a:prstGeom>
        </p:spPr>
      </p:pic>
      <p:pic>
        <p:nvPicPr>
          <p:cNvPr name="Picture 2" id="3"/>
          <p:cNvPicPr>
            <a:picLocks noChangeAspect="true"/>
          </p:cNvPicPr>
          <p:nvPr/>
        </p:nvPicPr>
        <p:blipFill>
          <a:blip r:embed="rId3"/>
          <a:stretch>
            <a:fillRect/>
          </a:stretch>
        </p:blipFill>
        <p:spPr>
          <a:xfrm>
            <a:off x="0" y="0"/>
            <a:ext cx="13004800" cy="9753600"/>
          </a:xfrm>
          <a:prstGeom prst="rect">
            <a:avLst/>
          </a:prstGeom>
        </p:spPr>
      </p:pic>
      <p:sp>
        <p:nvSpPr>
          <p:cNvPr name="TextBox 3" id="4"/>
          <p:cNvSpPr txBox="true"/>
          <p:nvPr/>
        </p:nvSpPr>
        <p:spPr>
          <a:xfrm>
            <a:off x="0" y="0"/>
            <a:ext cx="13004800" cy="9753600"/>
          </a:xfrm>
          <a:prstGeom prst="rect">
            <a:avLst/>
          </a:prstGeom>
        </p:spPr>
        <p:txBody>
          <a:bodyPr anchor="ctr" wrap="square" tIns="254000" bIns="254000" lIns="254000" rIns="254000">
            <a:normAutofit/>
          </a:bodyPr>
          <a:lstStyle/>
          <a:p>
            <a:pPr algn="ctr"/>
            <a:r>
              <a:rPr lang="en-US" b="false" sz="8000">
                <a:solidFill>
                  <a:srgbClr val="FFFFFF"/>
                </a:solidFill>
                <a:effectLst>
                  <a:outerShdw blurRad="20000" dist="30000" dir="2700000">
                    <a:srgbClr val="000000">
                      <a:alpha val="75000"/>
                    </a:srgbClr>
                  </a:outerShdw>
                </a:effectLst>
                <a:latin typeface="Calibri"/>
              </a:rPr>
              <a:t>The United States has a law requiring website owners to help protect the private information of  kids 13 and younger. The purpose of the law is to protect kids’ privacy.</a:t>
            </a:r>
          </a:p>
        </p:txBody>
      </p:sp>
      <p:sp>
        <p:nvSpPr>
          <p:cNvPr name="TextBox 4" id="5"/>
          <p:cNvSpPr txBox="true"/>
          <p:nvPr/>
        </p:nvSpPr>
        <p:spPr>
          <a:xfrm>
            <a:off x="0" y="9626600"/>
            <a:ext cx="13004800" cy="121920"/>
          </a:xfrm>
          <a:prstGeom prst="rect">
            <a:avLst/>
          </a:prstGeom>
        </p:spPr>
        <p:txBody>
          <a:bodyPr anchor="t" wrap="none" tIns="0" bIns="0" lIns="254000" rIns="254000"/>
          <a:lstStyle/>
          <a:p>
            <a:pPr algn="l"/>
            <a:r>
              <a:rPr lang="en-US" b="true" sz="800">
                <a:solidFill>
                  <a:srgbClr val="FFFFFF"/>
                </a:solidFill>
                <a:latin typeface="Calibri"/>
              </a:rPr>
              <a:t>cc: afagen - https://www.flickr.com/photos/51035749109@N01</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showMasterSp="false">
  <p:cSld>
    <p:spTree>
      <p:nvGrpSpPr>
        <p:cNvPr id="1" name=""/>
        <p:cNvGrpSpPr/>
        <p:nvPr/>
      </p:nvGrpSpPr>
      <p:grpSpPr>
        <a:xfrm>
          <a:off x="0" y="0"/>
          <a:ext cx="0" cy="0"/>
          <a:chOff x="0" y="0"/>
          <a:chExt cx="0" cy="0"/>
        </a:xfrm>
      </p:grpSpPr>
      <p:pic>
        <p:nvPicPr>
          <p:cNvPr name="Picture 1" id="2"/>
          <p:cNvPicPr>
            <a:picLocks noChangeAspect="true"/>
          </p:cNvPicPr>
          <p:nvPr/>
        </p:nvPicPr>
        <p:blipFill>
          <a:blip r:embed="rId2"/>
          <a:stretch>
            <a:fillRect/>
          </a:stretch>
        </p:blipFill>
        <p:spPr>
          <a:xfrm>
            <a:off x="0" y="0"/>
            <a:ext cx="13004800" cy="9753600"/>
          </a:xfrm>
          <a:prstGeom prst="rect">
            <a:avLst/>
          </a:prstGeom>
        </p:spPr>
      </p:pic>
      <p:pic>
        <p:nvPicPr>
          <p:cNvPr name="Picture 2" id="3"/>
          <p:cNvPicPr>
            <a:picLocks noChangeAspect="true"/>
          </p:cNvPicPr>
          <p:nvPr/>
        </p:nvPicPr>
        <p:blipFill>
          <a:blip r:embed="rId3"/>
          <a:stretch>
            <a:fillRect/>
          </a:stretch>
        </p:blipFill>
        <p:spPr>
          <a:xfrm>
            <a:off x="0" y="0"/>
            <a:ext cx="13004800" cy="9753600"/>
          </a:xfrm>
          <a:prstGeom prst="rect">
            <a:avLst/>
          </a:prstGeom>
        </p:spPr>
      </p:pic>
      <p:sp>
        <p:nvSpPr>
          <p:cNvPr name="TextBox 3" id="4"/>
          <p:cNvSpPr txBox="true"/>
          <p:nvPr/>
        </p:nvSpPr>
        <p:spPr>
          <a:xfrm>
            <a:off x="0" y="508000"/>
            <a:ext cx="13004800" cy="929640"/>
          </a:xfrm>
          <a:prstGeom prst="rect">
            <a:avLst/>
          </a:prstGeom>
        </p:spPr>
        <p:txBody>
          <a:bodyPr anchor="t" wrap="none" tIns="0" bIns="0" lIns="254000" rIns="254000"/>
          <a:lstStyle/>
          <a:p>
            <a:pPr algn="ctr"/>
            <a:r>
              <a:rPr lang="en-US" b="true" sz="6100">
                <a:solidFill>
                  <a:srgbClr val="FFFFFF"/>
                </a:solidFill>
                <a:effectLst>
                  <a:outerShdw blurRad="20000" dist="30000" dir="2700000">
                    <a:srgbClr val="000000">
                      <a:alpha val="80000"/>
                    </a:srgbClr>
                  </a:outerShdw>
                </a:effectLst>
                <a:latin typeface="Calibri"/>
              </a:rPr>
              <a:t>The Law applies to websites</a:t>
            </a:r>
          </a:p>
        </p:txBody>
      </p:sp>
      <p:sp>
        <p:nvSpPr>
          <p:cNvPr name="TextBox 4" id="5"/>
          <p:cNvSpPr txBox="true"/>
          <p:nvPr/>
        </p:nvSpPr>
        <p:spPr>
          <a:xfrm>
            <a:off x="254000" y="1945640"/>
            <a:ext cx="12496800" cy="4987036"/>
          </a:xfrm>
          <a:prstGeom prst="rect">
            <a:avLst/>
          </a:prstGeom>
        </p:spPr>
        <p:txBody>
          <a:bodyPr wrap="square">
            <a:normAutofit/>
          </a:bodyPr>
          <a:lstStyle/>
          <a:p>
            <a:pPr indent="-762000" algn="l" marL="762000">
              <a:lnSpc>
                <a:spcPct val="115200"/>
              </a:lnSpc>
              <a:buFont typeface="Calibri"/>
              <a:buChar char="•"/>
            </a:pPr>
            <a:r>
              <a:rPr lang="en-US" b="false" sz="7200">
                <a:solidFill>
                  <a:srgbClr val="FFFFFF"/>
                </a:solidFill>
                <a:effectLst>
                  <a:outerShdw blurRad="20000" dist="30000" dir="2700000">
                    <a:srgbClr val="000000">
                      <a:alpha val="75000"/>
                    </a:srgbClr>
                  </a:outerShdw>
                </a:effectLst>
                <a:latin typeface="Calibri"/>
              </a:rPr>
              <a:t>that have content meant for kids 13 and younger</a:t>
            </a:r>
          </a:p>
          <a:p>
            <a:pPr indent="-762000" algn="l" marL="762000">
              <a:lnSpc>
                <a:spcPct val="115200"/>
              </a:lnSpc>
              <a:buFont typeface="Calibri"/>
              <a:buChar char="•"/>
            </a:pPr>
            <a:r>
              <a:rPr lang="en-US" b="false" sz="7200">
                <a:solidFill>
                  <a:srgbClr val="FFFFFF"/>
                </a:solidFill>
                <a:effectLst>
                  <a:outerShdw blurRad="20000" dist="30000" dir="2700000">
                    <a:srgbClr val="000000">
                      <a:alpha val="75000"/>
                    </a:srgbClr>
                  </a:outerShdw>
                </a:effectLst>
                <a:latin typeface="Calibri"/>
              </a:rPr>
              <a:t>that ask kids for private information</a:t>
            </a:r>
          </a:p>
        </p:txBody>
      </p:sp>
      <p:sp>
        <p:nvSpPr>
          <p:cNvPr name="TextBox 5" id="6"/>
          <p:cNvSpPr txBox="true"/>
          <p:nvPr/>
        </p:nvSpPr>
        <p:spPr>
          <a:xfrm>
            <a:off x="0" y="9626600"/>
            <a:ext cx="13004800" cy="121920"/>
          </a:xfrm>
          <a:prstGeom prst="rect">
            <a:avLst/>
          </a:prstGeom>
        </p:spPr>
        <p:txBody>
          <a:bodyPr anchor="t" wrap="none" tIns="0" bIns="0" lIns="254000" rIns="254000"/>
          <a:lstStyle/>
          <a:p>
            <a:pPr algn="l"/>
            <a:r>
              <a:rPr lang="en-US" b="true" sz="800">
                <a:solidFill>
                  <a:srgbClr val="FFFFFF"/>
                </a:solidFill>
                <a:latin typeface="Calibri"/>
              </a:rPr>
              <a:t>cc: Nick Kenrick. - https://www.flickr.com/photos/33363480@N05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terms:modified xsi:type="dcterms:W3CDTF">2011-08-01T06:04:30Z</dcterms:modified>
  <cp:revision>1</cp:revision>
</cp:coreProperties>
</file>