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13004800" cy="9753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
<Relationships xmlns="http://schemas.openxmlformats.org/package/2006/relationships">
<Relationship Id="rId1" Target="slideMasters/slideMaster1.xml" Type="http://schemas.openxmlformats.org/officeDocument/2006/relationships/slideMaster"/>
<Relationship Id="rId10" Target="slides/slide5.xml" Type="http://schemas.openxmlformats.org/officeDocument/2006/relationships/slide"/>
<Relationship Id="rId11" Target="slides/slide6.xml" Type="http://schemas.openxmlformats.org/officeDocument/2006/relationships/slide"/>
<Relationship Id="rId12" Target="slides/slide7.xml" Type="http://schemas.openxmlformats.org/officeDocument/2006/relationships/slide"/>
<Relationship Id="rId13" Target="slides/slide8.xml" Type="http://schemas.openxmlformats.org/officeDocument/2006/relationships/slide"/>
<Relationship Id="rId14" Target="slides/slide9.xml" Type="http://schemas.openxmlformats.org/officeDocument/2006/relationships/slide"/>
<Relationship Id="rId15" Target="slides/slide10.xml" Type="http://schemas.openxmlformats.org/officeDocument/2006/relationships/slide"/>
<Relationship Id="rId16" Target="slides/slide11.xml" Type="http://schemas.openxmlformats.org/officeDocument/2006/relationships/slide"/>
<Relationship Id="rId17" Target="slides/slide12.xml" Type="http://schemas.openxmlformats.org/officeDocument/2006/relationships/slide"/>
<Relationship Id="rId18" Target="slides/slide13.xml" Type="http://schemas.openxmlformats.org/officeDocument/2006/relationships/slide"/>
<Relationship Id="rId19" Target="slides/slide14.xml" Type="http://schemas.openxmlformats.org/officeDocument/2006/relationships/slide"/>
<Relationship Id="rId2" Target="presProps.xml" Type="http://schemas.openxmlformats.org/officeDocument/2006/relationships/presProps"/>
<Relationship Id="rId20" Target="slides/slide15.xml" Type="http://schemas.openxmlformats.org/officeDocument/2006/relationships/slide"/>
<Relationship Id="rId21" Target="slides/slide16.xml" Type="http://schemas.openxmlformats.org/officeDocument/2006/relationships/slide"/>
<Relationship Id="rId22" Target="slides/slide17.xml" Type="http://schemas.openxmlformats.org/officeDocument/2006/relationships/slide"/>
<Relationship Id="rId23" Target="slides/slide18.xml" Type="http://schemas.openxmlformats.org/officeDocument/2006/relationships/slide"/>
<Relationship Id="rId24" Target="slides/slide19.xml" Type="http://schemas.openxmlformats.org/officeDocument/2006/relationships/slide"/>
<Relationship Id="rId25" Target="slides/slide20.xml" Type="http://schemas.openxmlformats.org/officeDocument/2006/relationships/slide"/>
<Relationship Id="rId3" Target="viewProps.xml" Type="http://schemas.openxmlformats.org/officeDocument/2006/relationships/viewProps"/>
<Relationship Id="rId4" Target="theme/theme1.xml" Type="http://schemas.openxmlformats.org/officeDocument/2006/relationships/theme"/>
<Relationship Id="rId5" Target="tableStyles.xml" Type="http://schemas.openxmlformats.org/officeDocument/2006/relationships/tableStyles"/>
<Relationship Id="rId6" Target="slides/slide1.xml" Type="http://schemas.openxmlformats.org/officeDocument/2006/relationships/slide"/>
<Relationship Id="rId7" Target="slides/slide2.xml" Type="http://schemas.openxmlformats.org/officeDocument/2006/relationships/slide"/>
<Relationship Id="rId8" Target="slides/slide3.xml" Type="http://schemas.openxmlformats.org/officeDocument/2006/relationships/slide"/>
<Relationship Id="rId9" Target="slides/slide4.xml" Type="http://schemas.openxmlformats.org/officeDocument/2006/relationships/slide"/>
</Relationships>

</file>

<file path=ppt/slideLayouts/_rels/slideLayout1.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0.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1.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2.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slideLayouts/slideLayout11.xml" Type="http://schemas.openxmlformats.org/officeDocument/2006/relationships/slideLayout"/>
<Relationship Id="rId12" Target="../theme/theme1.xml" Type="http://schemas.openxmlformats.org/officeDocument/2006/relationships/theme"/>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1.jpeg" Type="http://schemas.openxmlformats.org/officeDocument/2006/relationships/image"/>
<Relationship Id="rId3" Target="../media/image2.png" Type="http://schemas.openxmlformats.org/officeDocument/2006/relationships/image"/>
</Relationships>

</file>

<file path=ppt/slides/_rels/slide10.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6.jpeg" Type="http://schemas.openxmlformats.org/officeDocument/2006/relationships/image"/>
<Relationship Id="rId3" Target="../media/image2.png" Type="http://schemas.openxmlformats.org/officeDocument/2006/relationships/image"/>
</Relationships>

</file>

<file path=ppt/slides/_rels/slide11.xml.rels><?xml version="1.0" encoding="UTF-8" standalone="no"?>
<Relationships xmlns="http://schemas.openxmlformats.org/package/2006/relationships">
<Relationship Id="rId1" Target="../slideLayouts/slideLayout7.xml" Type="http://schemas.openxmlformats.org/officeDocument/2006/relationships/slideLayout"/>
</Relationships>

</file>

<file path=ppt/slides/_rels/slide12.xml.rels><?xml version="1.0" encoding="UTF-8" standalone="no"?>
<Relationships xmlns="http://schemas.openxmlformats.org/package/2006/relationships">
<Relationship Id="rId1" Target="../slideLayouts/slideLayout7.xml" Type="http://schemas.openxmlformats.org/officeDocument/2006/relationships/slideLayout"/>
</Relationships>

</file>

<file path=ppt/slides/_rels/slide13.xml.rels><?xml version="1.0" encoding="UTF-8" standalone="no"?>
<Relationships xmlns="http://schemas.openxmlformats.org/package/2006/relationships">
<Relationship Id="rId1" Target="../slideLayouts/slideLayout7.xml" Type="http://schemas.openxmlformats.org/officeDocument/2006/relationships/slideLayout"/>
</Relationships>

</file>

<file path=ppt/slides/_rels/slide14.xml.rels><?xml version="1.0" encoding="UTF-8" standalone="no"?>
<Relationships xmlns="http://schemas.openxmlformats.org/package/2006/relationships">
<Relationship Id="rId1" Target="../slideLayouts/slideLayout7.xml" Type="http://schemas.openxmlformats.org/officeDocument/2006/relationships/slideLayout"/>
</Relationships>

</file>

<file path=ppt/slides/_rels/slide15.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7.jpeg" Type="http://schemas.openxmlformats.org/officeDocument/2006/relationships/image"/>
<Relationship Id="rId3" Target="../media/image2.png" Type="http://schemas.openxmlformats.org/officeDocument/2006/relationships/image"/>
</Relationships>

</file>

<file path=ppt/slides/_rels/slide16.xml.rels><?xml version="1.0" encoding="UTF-8" standalone="no"?>
<Relationships xmlns="http://schemas.openxmlformats.org/package/2006/relationships">
<Relationship Id="rId1" Target="../slideLayouts/slideLayout7.xml" Type="http://schemas.openxmlformats.org/officeDocument/2006/relationships/slideLayout"/>
</Relationships>

</file>

<file path=ppt/slides/_rels/slide17.xml.rels><?xml version="1.0" encoding="UTF-8" standalone="no"?>
<Relationships xmlns="http://schemas.openxmlformats.org/package/2006/relationships">
<Relationship Id="rId1" Target="../slideLayouts/slideLayout7.xml" Type="http://schemas.openxmlformats.org/officeDocument/2006/relationships/slideLayout"/>
</Relationships>

</file>

<file path=ppt/slides/_rels/slide18.xml.rels><?xml version="1.0" encoding="UTF-8" standalone="no"?>
<Relationships xmlns="http://schemas.openxmlformats.org/package/2006/relationships">
<Relationship Id="rId1" Target="../slideLayouts/slideLayout7.xml" Type="http://schemas.openxmlformats.org/officeDocument/2006/relationships/slideLayout"/>
</Relationships>

</file>

<file path=ppt/slides/_rels/slide19.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8.jpeg" Type="http://schemas.openxmlformats.org/officeDocument/2006/relationships/image"/>
<Relationship Id="rId3" Target="../media/image2.png" Type="http://schemas.openxmlformats.org/officeDocument/2006/relationships/image"/>
</Relationships>

</file>

<file path=ppt/slides/_rels/slide2.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3.jpeg" Type="http://schemas.openxmlformats.org/officeDocument/2006/relationships/image"/>
<Relationship Id="rId3" Target="../media/image2.png" Type="http://schemas.openxmlformats.org/officeDocument/2006/relationships/image"/>
</Relationships>

</file>

<file path=ppt/slides/_rels/slide20.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9.jpeg" Type="http://schemas.openxmlformats.org/officeDocument/2006/relationships/image"/>
<Relationship Id="rId3" Target="../media/image2.png" Type="http://schemas.openxmlformats.org/officeDocument/2006/relationships/image"/>
</Relationships>

</file>

<file path=ppt/slides/_rels/slide3.xml.rels><?xml version="1.0" encoding="UTF-8" standalone="no"?>
<Relationships xmlns="http://schemas.openxmlformats.org/package/2006/relationships">
<Relationship Id="rId1" Target="../slideLayouts/slideLayout7.xml" Type="http://schemas.openxmlformats.org/officeDocument/2006/relationships/slideLayout"/>
</Relationships>

</file>

<file path=ppt/slides/_rels/slide4.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4.jpeg" Type="http://schemas.openxmlformats.org/officeDocument/2006/relationships/image"/>
<Relationship Id="rId3" Target="../media/image2.png" Type="http://schemas.openxmlformats.org/officeDocument/2006/relationships/image"/>
</Relationships>

</file>

<file path=ppt/slides/_rels/slide5.xml.rels><?xml version="1.0" encoding="UTF-8" standalone="no"?>
<Relationships xmlns="http://schemas.openxmlformats.org/package/2006/relationships">
<Relationship Id="rId1" Target="../slideLayouts/slideLayout7.xml" Type="http://schemas.openxmlformats.org/officeDocument/2006/relationships/slideLayout"/>
</Relationships>

</file>

<file path=ppt/slides/_rels/slide6.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5.jpeg" Type="http://schemas.openxmlformats.org/officeDocument/2006/relationships/image"/>
<Relationship Id="rId3" Target="../media/image2.png" Type="http://schemas.openxmlformats.org/officeDocument/2006/relationships/image"/>
</Relationships>

</file>

<file path=ppt/slides/_rels/slide7.xml.rels><?xml version="1.0" encoding="UTF-8" standalone="no"?>
<Relationships xmlns="http://schemas.openxmlformats.org/package/2006/relationships">
<Relationship Id="rId1" Target="../slideLayouts/slideLayout7.xml" Type="http://schemas.openxmlformats.org/officeDocument/2006/relationships/slideLayout"/>
</Relationships>

</file>

<file path=ppt/slides/_rels/slide8.xml.rels><?xml version="1.0" encoding="UTF-8" standalone="no"?>
<Relationships xmlns="http://schemas.openxmlformats.org/package/2006/relationships">
<Relationship Id="rId1" Target="../slideLayouts/slideLayout7.xml" Type="http://schemas.openxmlformats.org/officeDocument/2006/relationships/slideLayout"/>
</Relationships>

</file>

<file path=ppt/slides/_rels/slide9.xml.rels><?xml version="1.0" encoding="UTF-8" standalone="no"?>
<Relationships xmlns="http://schemas.openxmlformats.org/package/2006/relationships">
<Relationship Id="rId1" Target="../slideLayouts/slideLayout7.xml" Type="http://schemas.openxmlformats.org/officeDocument/2006/relationships/slideLayout"/>
<Relationship Id="rId2" Target="../media/image6.jpeg" Type="http://schemas.openxmlformats.org/officeDocument/2006/relationships/image"/>
<Relationship Id="rId3" Target="../media/image2.png" Type="http://schemas.openxmlformats.org/officeDocument/2006/relationships/image"/>
</Relationships>

</file>

<file path=ppt/slides/slide1.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4426458"/>
            <a:ext cx="13004800" cy="2084324"/>
          </a:xfrm>
          <a:prstGeom prst="rect">
            <a:avLst/>
          </a:prstGeom>
        </p:spPr>
      </p:pic>
      <p:sp>
        <p:nvSpPr>
          <p:cNvPr name="TextBox 3" id="4"/>
          <p:cNvSpPr txBox="true"/>
          <p:nvPr/>
        </p:nvSpPr>
        <p:spPr>
          <a:xfrm>
            <a:off x="0" y="4521200"/>
            <a:ext cx="13004800" cy="853440"/>
          </a:xfrm>
          <a:prstGeom prst="rect">
            <a:avLst/>
          </a:prstGeom>
        </p:spPr>
        <p:txBody>
          <a:bodyPr anchor="t" wrap="none" tIns="0" bIns="0" lIns="254000" rIns="254000"/>
          <a:lstStyle/>
          <a:p>
            <a:pPr algn="ctr"/>
            <a:r>
              <a:rPr lang="en-US" b="true" sz="5600">
                <a:solidFill>
                  <a:srgbClr val="FFFFFF"/>
                </a:solidFill>
                <a:effectLst>
                  <a:outerShdw blurRad="20000" dist="30000" dir="2700000">
                    <a:srgbClr val="000000">
                      <a:alpha val="80000"/>
                    </a:srgbClr>
                  </a:outerShdw>
                </a:effectLst>
                <a:latin typeface="Calibri"/>
              </a:rPr>
              <a:t>Private and Personal Information</a:t>
            </a:r>
          </a:p>
        </p:txBody>
      </p:sp>
      <p:sp>
        <p:nvSpPr>
          <p:cNvPr name="TextBox 4" id="5"/>
          <p:cNvSpPr txBox="true"/>
          <p:nvPr/>
        </p:nvSpPr>
        <p:spPr>
          <a:xfrm>
            <a:off x="0" y="5501640"/>
            <a:ext cx="13004800" cy="914400"/>
          </a:xfrm>
          <a:prstGeom prst="rect">
            <a:avLst/>
          </a:prstGeom>
        </p:spPr>
        <p:txBody>
          <a:bodyPr anchor="t" wrap="none" tIns="0" bIns="0" lIns="254000" rIns="254000"/>
          <a:lstStyle/>
          <a:p>
            <a:pPr algn="ctr"/>
            <a:r>
              <a:rPr lang="en-US" b="false" sz="6000">
                <a:solidFill>
                  <a:srgbClr val="FFFFFF"/>
                </a:solidFill>
                <a:effectLst>
                  <a:outerShdw blurRad="20000" dist="30000" dir="2700000">
                    <a:srgbClr val="000000">
                      <a:alpha val="75000"/>
                    </a:srgbClr>
                  </a:outerShdw>
                </a:effectLst>
                <a:latin typeface="Calibri"/>
              </a:rPr>
              <a:t>NLMUSD Cybersafety 4th Grade</a:t>
            </a:r>
          </a:p>
        </p:txBody>
      </p:sp>
      <p:sp>
        <p:nvSpPr>
          <p:cNvPr name="TextBox 5" id="6"/>
          <p:cNvSpPr txBox="true"/>
          <p:nvPr/>
        </p:nvSpPr>
        <p:spPr>
          <a:xfrm>
            <a:off x="0" y="9626600"/>
            <a:ext cx="13004800" cy="121920"/>
          </a:xfrm>
          <a:prstGeom prst="rect">
            <a:avLst/>
          </a:prstGeom>
        </p:spPr>
        <p:txBody>
          <a:bodyPr anchor="t" wrap="none" tIns="0" bIns="0" lIns="254000" rIns="254000"/>
          <a:lstStyle/>
          <a:p>
            <a:pPr algn="l"/>
            <a:r>
              <a:rPr lang="en-US" b="true" sz="800">
                <a:solidFill>
                  <a:srgbClr val="FFFFFF"/>
                </a:solidFill>
                <a:latin typeface="Calibri"/>
              </a:rPr>
              <a:t>cc: l'interdit - https://www.flickr.com/photos/98666974@N00</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0"/>
            <a:ext cx="13004800" cy="9753600"/>
          </a:xfrm>
          <a:prstGeom prst="rect">
            <a:avLst/>
          </a:prstGeom>
        </p:spPr>
      </p:pic>
      <p:sp>
        <p:nvSpPr>
          <p:cNvPr name="TextBox 3" id="4"/>
          <p:cNvSpPr txBox="true"/>
          <p:nvPr/>
        </p:nvSpPr>
        <p:spPr>
          <a:xfrm>
            <a:off x="0" y="0"/>
            <a:ext cx="13004800" cy="9753600"/>
          </a:xfrm>
          <a:prstGeom prst="rect">
            <a:avLst/>
          </a:prstGeom>
        </p:spPr>
        <p:txBody>
          <a:bodyPr anchor="ctr" wrap="square" tIns="254000" bIns="254000" lIns="254000" rIns="254000">
            <a:normAutofit/>
          </a:bodyPr>
          <a:lstStyle/>
          <a:p>
            <a:pPr algn="ctr"/>
            <a:r>
              <a:rPr lang="en-US" b="false" sz="7600">
                <a:solidFill>
                  <a:srgbClr val="FFFFFF"/>
                </a:solidFill>
                <a:effectLst>
                  <a:outerShdw blurRad="20000" dist="30000" dir="2700000">
                    <a:srgbClr val="000000">
                      <a:alpha val="75000"/>
                    </a:srgbClr>
                  </a:outerShdw>
                </a:effectLst>
                <a:latin typeface="Calibri"/>
              </a:rPr>
              <a:t>Personal information is usually safe to share online. Private information is usually unsafe to share online (students should get permission from a parent or guardian).</a:t>
            </a:r>
          </a:p>
        </p:txBody>
      </p:sp>
    </p:spTree>
  </p:cSld>
  <p:clrMapOvr>
    <a:masterClrMapping/>
  </p:clrMapOvr>
</p:sld>
</file>

<file path=ppt/slides/slide11.xml><?xml version="1.0" encoding="utf-8"?>
<p:sld xmlns:p="http://schemas.openxmlformats.org/presentationml/2006/main" xmlns:a="http://schemas.openxmlformats.org/drawingml/2006/main" showMasterSp="false">
  <p:cSld>
    <p:spTree>
      <p:nvGrpSpPr>
        <p:cNvPr id="1" name=""/>
        <p:cNvGrpSpPr/>
        <p:nvPr/>
      </p:nvGrpSpPr>
      <p:grpSpPr>
        <a:xfrm>
          <a:off x="0" y="0"/>
          <a:ext cx="0" cy="0"/>
          <a:chOff x="0" y="0"/>
          <a:chExt cx="0" cy="0"/>
        </a:xfrm>
      </p:grpSpPr>
      <p:sp>
        <p:nvSpPr>
          <p:cNvPr name="AutoShape 1" id="2"/>
          <p:cNvSpPr/>
          <p:nvPr/>
        </p:nvSpPr>
        <p:spPr>
          <a:xfrm>
            <a:off x="0" y="0"/>
            <a:ext cx="13004800" cy="9753600"/>
          </a:xfrm>
          <a:prstGeom prst="rect">
            <a:avLst/>
          </a:prstGeom>
          <a:solidFill>
            <a:srgbClr val="149EBA"/>
          </a:solidFill>
        </p:spPr>
      </p:sp>
      <p:sp>
        <p:nvSpPr>
          <p:cNvPr name="TextBox 2" id="3"/>
          <p:cNvSpPr txBox="true"/>
          <p:nvPr/>
        </p:nvSpPr>
        <p:spPr>
          <a:xfrm>
            <a:off x="0" y="508000"/>
            <a:ext cx="13004800" cy="975360"/>
          </a:xfrm>
          <a:prstGeom prst="rect">
            <a:avLst/>
          </a:prstGeom>
        </p:spPr>
        <p:txBody>
          <a:bodyPr anchor="t" wrap="none" tIns="0" bIns="0" lIns="254000" rIns="254000"/>
          <a:lstStyle/>
          <a:p>
            <a:pPr algn="ctr"/>
            <a:r>
              <a:rPr lang="en-US" b="true" sz="6400">
                <a:solidFill>
                  <a:srgbClr val="FFFFFF"/>
                </a:solidFill>
                <a:latin typeface="Calibri"/>
              </a:rPr>
              <a:t>Safe-Personal Information</a:t>
            </a:r>
          </a:p>
        </p:txBody>
      </p:sp>
      <p:sp>
        <p:nvSpPr>
          <p:cNvPr name="TextBox 3" id="4"/>
          <p:cNvSpPr txBox="true"/>
          <p:nvPr/>
        </p:nvSpPr>
        <p:spPr>
          <a:xfrm>
            <a:off x="254000" y="1991360"/>
            <a:ext cx="12496800" cy="3743452"/>
          </a:xfrm>
          <a:prstGeom prst="rect">
            <a:avLst/>
          </a:prstGeom>
        </p:spPr>
        <p:txBody>
          <a:bodyPr wrap="square">
            <a:normAutofit/>
          </a:bodyPr>
          <a:lstStyle/>
          <a:p>
            <a:pPr indent="-762000" algn="l" marL="762000">
              <a:lnSpc>
                <a:spcPct val="115200"/>
              </a:lnSpc>
              <a:buFont typeface="Calibri"/>
              <a:buChar char="•"/>
            </a:pPr>
            <a:r>
              <a:rPr lang="en-US" b="false" sz="7200">
                <a:solidFill>
                  <a:srgbClr val="FFFFFF"/>
                </a:solidFill>
                <a:effectLst>
                  <a:outerShdw blurRad="20000" dist="30000" dir="2700000">
                    <a:srgbClr val="000000">
                      <a:alpha val="75000"/>
                    </a:srgbClr>
                  </a:outerShdw>
                </a:effectLst>
                <a:latin typeface="Calibri"/>
              </a:rPr>
              <a:t>Your favorite food</a:t>
            </a:r>
          </a:p>
          <a:p>
            <a:pPr indent="-762000" algn="l" marL="762000">
              <a:lnSpc>
                <a:spcPct val="115200"/>
              </a:lnSpc>
              <a:buFont typeface="Calibri"/>
              <a:buChar char="•"/>
            </a:pPr>
            <a:r>
              <a:rPr lang="en-US" b="false" sz="7200">
                <a:solidFill>
                  <a:srgbClr val="FFFFFF"/>
                </a:solidFill>
                <a:effectLst>
                  <a:outerShdw blurRad="20000" dist="30000" dir="2700000">
                    <a:srgbClr val="000000">
                      <a:alpha val="75000"/>
                    </a:srgbClr>
                  </a:outerShdw>
                </a:effectLst>
                <a:latin typeface="Calibri"/>
              </a:rPr>
              <a:t>Your respectful opinion</a:t>
            </a:r>
          </a:p>
          <a:p>
            <a:pPr indent="-762000" algn="l" marL="762000">
              <a:lnSpc>
                <a:spcPct val="115200"/>
              </a:lnSpc>
              <a:buFont typeface="Calibri"/>
              <a:buChar char="•"/>
            </a:pPr>
            <a:r>
              <a:rPr lang="en-US" b="false" sz="7200">
                <a:solidFill>
                  <a:srgbClr val="FFFFFF"/>
                </a:solidFill>
                <a:effectLst>
                  <a:outerShdw blurRad="20000" dist="30000" dir="2700000">
                    <a:srgbClr val="000000">
                      <a:alpha val="75000"/>
                    </a:srgbClr>
                  </a:outerShdw>
                </a:effectLst>
                <a:latin typeface="Calibri"/>
              </a:rPr>
              <a:t>First Name</a:t>
            </a:r>
          </a:p>
        </p:txBody>
      </p:sp>
    </p:spTree>
  </p:cSld>
  <p:clrMapOvr>
    <a:masterClrMapping/>
  </p:clrMapOvr>
</p:sld>
</file>

<file path=ppt/slides/slide12.xml><?xml version="1.0" encoding="utf-8"?>
<p:sld xmlns:p="http://schemas.openxmlformats.org/presentationml/2006/main" xmlns:a="http://schemas.openxmlformats.org/drawingml/2006/main" showMasterSp="false">
  <p:cSld>
    <p:spTree>
      <p:nvGrpSpPr>
        <p:cNvPr id="1" name=""/>
        <p:cNvGrpSpPr/>
        <p:nvPr/>
      </p:nvGrpSpPr>
      <p:grpSpPr>
        <a:xfrm>
          <a:off x="0" y="0"/>
          <a:ext cx="0" cy="0"/>
          <a:chOff x="0" y="0"/>
          <a:chExt cx="0" cy="0"/>
        </a:xfrm>
      </p:grpSpPr>
      <p:sp>
        <p:nvSpPr>
          <p:cNvPr name="AutoShape 1" id="2"/>
          <p:cNvSpPr/>
          <p:nvPr/>
        </p:nvSpPr>
        <p:spPr>
          <a:xfrm>
            <a:off x="0" y="0"/>
            <a:ext cx="13004800" cy="9753600"/>
          </a:xfrm>
          <a:prstGeom prst="rect">
            <a:avLst/>
          </a:prstGeom>
          <a:solidFill>
            <a:srgbClr val="8C6654"/>
          </a:solidFill>
        </p:spPr>
      </p:sp>
      <p:sp>
        <p:nvSpPr>
          <p:cNvPr name="TextBox 2" id="3"/>
          <p:cNvSpPr txBox="true"/>
          <p:nvPr/>
        </p:nvSpPr>
        <p:spPr>
          <a:xfrm>
            <a:off x="0" y="508000"/>
            <a:ext cx="13004800" cy="929640"/>
          </a:xfrm>
          <a:prstGeom prst="rect">
            <a:avLst/>
          </a:prstGeom>
        </p:spPr>
        <p:txBody>
          <a:bodyPr anchor="t" wrap="none" tIns="0" bIns="0" lIns="254000" rIns="254000"/>
          <a:lstStyle/>
          <a:p>
            <a:pPr algn="ctr"/>
            <a:r>
              <a:rPr lang="en-US" b="true" sz="6100">
                <a:solidFill>
                  <a:srgbClr val="FFFFFF"/>
                </a:solidFill>
                <a:latin typeface="Calibri"/>
              </a:rPr>
              <a:t>Unsafe-Private Information</a:t>
            </a:r>
          </a:p>
        </p:txBody>
      </p:sp>
      <p:sp>
        <p:nvSpPr>
          <p:cNvPr name="TextBox 3" id="4"/>
          <p:cNvSpPr txBox="true"/>
          <p:nvPr/>
        </p:nvSpPr>
        <p:spPr>
          <a:xfrm>
            <a:off x="254000" y="1945640"/>
            <a:ext cx="12496800" cy="5243068"/>
          </a:xfrm>
          <a:prstGeom prst="rect">
            <a:avLst/>
          </a:prstGeom>
        </p:spPr>
        <p:txBody>
          <a:bodyPr wrap="square">
            <a:normAutofit/>
          </a:bodyPr>
          <a:lstStyle/>
          <a:p>
            <a:pPr indent="-762000" algn="l" marL="762000">
              <a:lnSpc>
                <a:spcPct val="105600"/>
              </a:lnSpc>
              <a:buFont typeface="Calibri"/>
              <a:buChar char="•"/>
            </a:pPr>
            <a:r>
              <a:rPr lang="en-US" b="false" sz="6600">
                <a:solidFill>
                  <a:srgbClr val="FFFFFF"/>
                </a:solidFill>
                <a:effectLst>
                  <a:outerShdw blurRad="20000" dist="30000" dir="2700000">
                    <a:srgbClr val="000000">
                      <a:alpha val="75000"/>
                    </a:srgbClr>
                  </a:outerShdw>
                </a:effectLst>
                <a:latin typeface="Calibri"/>
              </a:rPr>
              <a:t>Your mother's maiden name</a:t>
            </a:r>
          </a:p>
          <a:p>
            <a:pPr indent="-762000" algn="l" marL="762000">
              <a:lnSpc>
                <a:spcPct val="105600"/>
              </a:lnSpc>
              <a:buFont typeface="Calibri"/>
              <a:buChar char="•"/>
            </a:pPr>
            <a:r>
              <a:rPr lang="en-US" b="false" sz="6600">
                <a:solidFill>
                  <a:srgbClr val="FFFFFF"/>
                </a:solidFill>
                <a:effectLst>
                  <a:outerShdw blurRad="20000" dist="30000" dir="2700000">
                    <a:srgbClr val="000000">
                      <a:alpha val="75000"/>
                    </a:srgbClr>
                  </a:outerShdw>
                </a:effectLst>
                <a:latin typeface="Calibri"/>
              </a:rPr>
              <a:t>Your social security number</a:t>
            </a:r>
          </a:p>
          <a:p>
            <a:pPr indent="-762000" algn="l" marL="762000">
              <a:lnSpc>
                <a:spcPct val="105600"/>
              </a:lnSpc>
              <a:buFont typeface="Calibri"/>
              <a:buChar char="•"/>
            </a:pPr>
            <a:r>
              <a:rPr lang="en-US" b="false" sz="6600">
                <a:solidFill>
                  <a:srgbClr val="FFFFFF"/>
                </a:solidFill>
                <a:effectLst>
                  <a:outerShdw blurRad="20000" dist="30000" dir="2700000">
                    <a:srgbClr val="000000">
                      <a:alpha val="75000"/>
                    </a:srgbClr>
                  </a:outerShdw>
                </a:effectLst>
                <a:latin typeface="Calibri"/>
              </a:rPr>
              <a:t>Your birthday</a:t>
            </a:r>
          </a:p>
          <a:p>
            <a:pPr indent="-762000" algn="l" marL="762000">
              <a:lnSpc>
                <a:spcPct val="105600"/>
              </a:lnSpc>
              <a:buFont typeface="Calibri"/>
              <a:buChar char="•"/>
            </a:pPr>
            <a:r>
              <a:rPr lang="en-US" b="false" sz="6600">
                <a:solidFill>
                  <a:srgbClr val="FFFFFF"/>
                </a:solidFill>
                <a:effectLst>
                  <a:outerShdw blurRad="20000" dist="30000" dir="2700000">
                    <a:srgbClr val="000000">
                      <a:alpha val="75000"/>
                    </a:srgbClr>
                  </a:outerShdw>
                </a:effectLst>
                <a:latin typeface="Calibri"/>
              </a:rPr>
              <a:t>Your parent's credit card</a:t>
            </a:r>
          </a:p>
          <a:p>
            <a:pPr indent="-762000" algn="l" marL="762000">
              <a:lnSpc>
                <a:spcPct val="105600"/>
              </a:lnSpc>
              <a:buFont typeface="Calibri"/>
              <a:buChar char="•"/>
            </a:pPr>
            <a:r>
              <a:rPr lang="en-US" b="false" sz="6600">
                <a:solidFill>
                  <a:srgbClr val="FFFFFF"/>
                </a:solidFill>
                <a:effectLst>
                  <a:outerShdw blurRad="20000" dist="30000" dir="2700000">
                    <a:srgbClr val="000000">
                      <a:alpha val="75000"/>
                    </a:srgbClr>
                  </a:outerShdw>
                </a:effectLst>
                <a:latin typeface="Calibri"/>
              </a:rPr>
              <a:t>Your phone number</a:t>
            </a:r>
          </a:p>
        </p:txBody>
      </p:sp>
    </p:spTree>
  </p:cSld>
  <p:clrMapOvr>
    <a:masterClrMapping/>
  </p:clrMapOvr>
</p:sld>
</file>

<file path=ppt/slides/slide13.xml><?xml version="1.0" encoding="utf-8"?>
<p:sld xmlns:p="http://schemas.openxmlformats.org/presentationml/2006/main" xmlns:a="http://schemas.openxmlformats.org/drawingml/2006/main" showMasterSp="false">
  <p:cSld>
    <p:spTree>
      <p:nvGrpSpPr>
        <p:cNvPr id="1" name=""/>
        <p:cNvGrpSpPr/>
        <p:nvPr/>
      </p:nvGrpSpPr>
      <p:grpSpPr>
        <a:xfrm>
          <a:off x="0" y="0"/>
          <a:ext cx="0" cy="0"/>
          <a:chOff x="0" y="0"/>
          <a:chExt cx="0" cy="0"/>
        </a:xfrm>
      </p:grpSpPr>
      <p:sp>
        <p:nvSpPr>
          <p:cNvPr name="AutoShape 1" id="2"/>
          <p:cNvSpPr/>
          <p:nvPr/>
        </p:nvSpPr>
        <p:spPr>
          <a:xfrm>
            <a:off x="0" y="0"/>
            <a:ext cx="13004800" cy="9753600"/>
          </a:xfrm>
          <a:prstGeom prst="rect">
            <a:avLst/>
          </a:prstGeom>
          <a:solidFill>
            <a:srgbClr val="8C6654"/>
          </a:solidFill>
        </p:spPr>
      </p:sp>
      <p:sp>
        <p:nvSpPr>
          <p:cNvPr name="TextBox 2" id="3"/>
          <p:cNvSpPr txBox="true"/>
          <p:nvPr/>
        </p:nvSpPr>
        <p:spPr>
          <a:xfrm>
            <a:off x="0" y="0"/>
            <a:ext cx="13004800" cy="9156700"/>
          </a:xfrm>
          <a:prstGeom prst="rect">
            <a:avLst/>
          </a:prstGeom>
        </p:spPr>
        <p:txBody>
          <a:bodyPr anchor="ctr" wrap="square" tIns="254000" bIns="254000" lIns="254000" rIns="254000">
            <a:normAutofit/>
          </a:bodyPr>
          <a:lstStyle/>
          <a:p>
            <a:pPr algn="ctr"/>
            <a:r>
              <a:rPr lang="en-US" b="false" sz="4000">
                <a:solidFill>
                  <a:srgbClr val="FFFFFF"/>
                </a:solidFill>
                <a:latin typeface="Calibri"/>
              </a:rPr>
              <a:t>An identity thief uses private information to pretend to be the person whose identity he or she has stolen. Once the thief has taken someone’s identity, he or she can use that person’s name to get a driver’s license or buy things, even if the person whose identity they stole isn’t old enough to do these things! It’s often not until much later that people realize their identity has been stolen. Identity thieves may also apply for credit cards in other people’s names and run up big bills that they don’t pay off. Identity thieves often target children and teens because they have a clean credit history and their parents are unlikely
to be aware that someone is taking on their child’s identity.</a:t>
            </a:r>
          </a:p>
        </p:txBody>
      </p:sp>
    </p:spTree>
  </p:cSld>
  <p:clrMapOvr>
    <a:masterClrMapping/>
  </p:clrMapOvr>
</p:sld>
</file>

<file path=ppt/slides/slide14.xml><?xml version="1.0" encoding="utf-8"?>
<p:sld xmlns:p="http://schemas.openxmlformats.org/presentationml/2006/main" xmlns:a="http://schemas.openxmlformats.org/drawingml/2006/main" showMasterSp="false">
  <p:cSld>
    <p:spTree>
      <p:nvGrpSpPr>
        <p:cNvPr id="1" name=""/>
        <p:cNvGrpSpPr/>
        <p:nvPr/>
      </p:nvGrpSpPr>
      <p:grpSpPr>
        <a:xfrm>
          <a:off x="0" y="0"/>
          <a:ext cx="0" cy="0"/>
          <a:chOff x="0" y="0"/>
          <a:chExt cx="0" cy="0"/>
        </a:xfrm>
      </p:grpSpPr>
      <p:sp>
        <p:nvSpPr>
          <p:cNvPr name="AutoShape 1" id="2"/>
          <p:cNvSpPr/>
          <p:nvPr/>
        </p:nvSpPr>
        <p:spPr>
          <a:xfrm>
            <a:off x="0" y="0"/>
            <a:ext cx="13004800" cy="9753600"/>
          </a:xfrm>
          <a:prstGeom prst="rect">
            <a:avLst/>
          </a:prstGeom>
          <a:solidFill>
            <a:srgbClr val="026388"/>
          </a:solidFill>
        </p:spPr>
      </p:sp>
      <p:sp>
        <p:nvSpPr>
          <p:cNvPr name="TextBox 2" id="3"/>
          <p:cNvSpPr txBox="true"/>
          <p:nvPr/>
        </p:nvSpPr>
        <p:spPr>
          <a:xfrm>
            <a:off x="0" y="0"/>
            <a:ext cx="13004800" cy="8458200"/>
          </a:xfrm>
          <a:prstGeom prst="rect">
            <a:avLst/>
          </a:prstGeom>
        </p:spPr>
        <p:txBody>
          <a:bodyPr anchor="ctr" wrap="square" tIns="254000" bIns="254000" lIns="254000" rIns="254000">
            <a:normAutofit/>
          </a:bodyPr>
          <a:lstStyle/>
          <a:p>
            <a:pPr algn="ctr"/>
            <a:r>
              <a:rPr lang="en-US" b="false" sz="8000">
                <a:solidFill>
                  <a:srgbClr val="FFFFFF"/>
                </a:solidFill>
                <a:latin typeface="Calibri"/>
              </a:rPr>
              <a:t>The difference between private information (which can be used to steal your identity) and personal information (which cannot be used to steal your identity).</a:t>
            </a:r>
          </a:p>
        </p:txBody>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4876800"/>
            <a:ext cx="13004800" cy="0"/>
          </a:xfrm>
          <a:prstGeom prst="rect">
            <a:avLst/>
          </a:prstGeom>
        </p:spPr>
      </p:pic>
      <p:sp>
        <p:nvSpPr>
          <p:cNvPr name="TextBox 3" id="4"/>
          <p:cNvSpPr txBox="true"/>
          <p:nvPr/>
        </p:nvSpPr>
        <p:spPr>
          <a:xfrm>
            <a:off x="0" y="4876800"/>
            <a:ext cx="13004800" cy="0"/>
          </a:xfrm>
          <a:prstGeom prst="rect">
            <a:avLst/>
          </a:prstGeom>
        </p:spPr>
        <p:txBody>
          <a:bodyPr anchor="ctr" wrap="square" tIns="254000" bIns="254000" lIns="254000" rIns="254000">
            <a:normAutofit/>
          </a:bodyPr>
          <a:lstStyle/>
          <a:p>
            <a:pPr algn="ctr"/>
            <a:r>
              <a:rPr lang="en-US" b="false" sz="800">
                <a:solidFill>
                  <a:srgbClr val="FFFFFF"/>
                </a:solidFill>
                <a:effectLst>
                  <a:outerShdw blurRad="20000" dist="30000" dir="2700000">
                    <a:srgbClr val="000000">
                      <a:alpha val="75000"/>
                    </a:srgbClr>
                  </a:outerShdw>
                </a:effectLst>
                <a:latin typeface="Calibri"/>
              </a:rPr>
              <a:t>Discussion</a:t>
            </a:r>
          </a:p>
        </p:txBody>
      </p:sp>
      <p:sp>
        <p:nvSpPr>
          <p:cNvPr name="TextBox 4" id="5"/>
          <p:cNvSpPr txBox="true"/>
          <p:nvPr/>
        </p:nvSpPr>
        <p:spPr>
          <a:xfrm>
            <a:off x="0" y="9626600"/>
            <a:ext cx="13004800" cy="121920"/>
          </a:xfrm>
          <a:prstGeom prst="rect">
            <a:avLst/>
          </a:prstGeom>
        </p:spPr>
        <p:txBody>
          <a:bodyPr anchor="t" wrap="none" tIns="0" bIns="0" lIns="254000" rIns="254000"/>
          <a:lstStyle/>
          <a:p>
            <a:pPr algn="l"/>
            <a:r>
              <a:rPr lang="en-US" b="true" sz="800">
                <a:solidFill>
                  <a:srgbClr val="FFFFFF"/>
                </a:solidFill>
                <a:latin typeface="Calibri"/>
              </a:rPr>
              <a:t>cc: Lance Shields - https://www.flickr.com/photos/50064005@N00</a:t>
            </a:r>
          </a:p>
        </p:txBody>
      </p:sp>
    </p:spTree>
  </p:cSld>
  <p:clrMapOvr>
    <a:masterClrMapping/>
  </p:clrMapOvr>
</p:sld>
</file>

<file path=ppt/slides/slide16.xml><?xml version="1.0" encoding="utf-8"?>
<p:sld xmlns:p="http://schemas.openxmlformats.org/presentationml/2006/main" xmlns:a="http://schemas.openxmlformats.org/drawingml/2006/main" showMasterSp="false">
  <p:cSld>
    <p:spTree>
      <p:nvGrpSpPr>
        <p:cNvPr id="1" name=""/>
        <p:cNvGrpSpPr/>
        <p:nvPr/>
      </p:nvGrpSpPr>
      <p:grpSpPr>
        <a:xfrm>
          <a:off x="0" y="0"/>
          <a:ext cx="0" cy="0"/>
          <a:chOff x="0" y="0"/>
          <a:chExt cx="0" cy="0"/>
        </a:xfrm>
      </p:grpSpPr>
      <p:sp>
        <p:nvSpPr>
          <p:cNvPr name="AutoShape 1" id="2"/>
          <p:cNvSpPr/>
          <p:nvPr/>
        </p:nvSpPr>
        <p:spPr>
          <a:xfrm>
            <a:off x="0" y="0"/>
            <a:ext cx="13004800" cy="9753600"/>
          </a:xfrm>
          <a:prstGeom prst="rect">
            <a:avLst/>
          </a:prstGeom>
          <a:solidFill>
            <a:srgbClr val="8C6654"/>
          </a:solidFill>
        </p:spPr>
      </p:sp>
      <p:sp>
        <p:nvSpPr>
          <p:cNvPr name="TextBox 2" id="3"/>
          <p:cNvSpPr txBox="true"/>
          <p:nvPr/>
        </p:nvSpPr>
        <p:spPr>
          <a:xfrm>
            <a:off x="0" y="0"/>
            <a:ext cx="13004800" cy="8674100"/>
          </a:xfrm>
          <a:prstGeom prst="rect">
            <a:avLst/>
          </a:prstGeom>
        </p:spPr>
        <p:txBody>
          <a:bodyPr anchor="ctr" wrap="square" tIns="254000" bIns="254000" lIns="254000" rIns="254000">
            <a:normAutofit/>
          </a:bodyPr>
          <a:lstStyle/>
          <a:p>
            <a:pPr algn="ctr"/>
            <a:r>
              <a:rPr lang="en-US" b="false" sz="5200">
                <a:solidFill>
                  <a:srgbClr val="FFFFFF"/>
                </a:solidFill>
                <a:latin typeface="Calibri"/>
              </a:rPr>
              <a:t>On the Internet, people you interact with could be your friends next door or strangers who live on the other side of the world. Because it’s hard to know the intentions of people who you’ve never met before, it is best to remain cautious when sharing your information. You wouldn’t give strangers your private information in the real world, and you need to be just as careful when you’re online.</a:t>
            </a:r>
          </a:p>
        </p:txBody>
      </p:sp>
    </p:spTree>
  </p:cSld>
  <p:clrMapOvr>
    <a:masterClrMapping/>
  </p:clrMapOvr>
</p:sld>
</file>

<file path=ppt/slides/slide17.xml><?xml version="1.0" encoding="utf-8"?>
<p:sld xmlns:p="http://schemas.openxmlformats.org/presentationml/2006/main" xmlns:a="http://schemas.openxmlformats.org/drawingml/2006/main" showMasterSp="false">
  <p:cSld>
    <p:spTree>
      <p:nvGrpSpPr>
        <p:cNvPr id="1" name=""/>
        <p:cNvGrpSpPr/>
        <p:nvPr/>
      </p:nvGrpSpPr>
      <p:grpSpPr>
        <a:xfrm>
          <a:off x="0" y="0"/>
          <a:ext cx="0" cy="0"/>
          <a:chOff x="0" y="0"/>
          <a:chExt cx="0" cy="0"/>
        </a:xfrm>
      </p:grpSpPr>
      <p:sp>
        <p:nvSpPr>
          <p:cNvPr name="AutoShape 1" id="2"/>
          <p:cNvSpPr/>
          <p:nvPr/>
        </p:nvSpPr>
        <p:spPr>
          <a:xfrm>
            <a:off x="0" y="0"/>
            <a:ext cx="13004800" cy="9753600"/>
          </a:xfrm>
          <a:prstGeom prst="rect">
            <a:avLst/>
          </a:prstGeom>
          <a:solidFill>
            <a:srgbClr val="026388"/>
          </a:solidFill>
        </p:spPr>
      </p:sp>
      <p:sp>
        <p:nvSpPr>
          <p:cNvPr name="TextBox 2" id="3"/>
          <p:cNvSpPr txBox="true"/>
          <p:nvPr/>
        </p:nvSpPr>
        <p:spPr>
          <a:xfrm>
            <a:off x="0" y="0"/>
            <a:ext cx="13004800" cy="7886700"/>
          </a:xfrm>
          <a:prstGeom prst="rect">
            <a:avLst/>
          </a:prstGeom>
        </p:spPr>
        <p:txBody>
          <a:bodyPr anchor="ctr" wrap="square" tIns="254000" bIns="254000" lIns="254000" rIns="254000">
            <a:normAutofit/>
          </a:bodyPr>
          <a:lstStyle/>
          <a:p>
            <a:pPr algn="ctr"/>
            <a:r>
              <a:rPr lang="en-US" b="false" sz="5200">
                <a:solidFill>
                  <a:srgbClr val="FFFFFF"/>
                </a:solidFill>
                <a:latin typeface="Calibri"/>
              </a:rPr>
              <a:t>It is important that each time you share information online to stop and think: “Am I giving out information that I should keep private?”  It can sometimes be safe to give out some private information. For example, a website might ask for your birth date or email address. But you should always ask your parent or guardian before giving out private information.</a:t>
            </a:r>
          </a:p>
        </p:txBody>
      </p:sp>
    </p:spTree>
  </p:cSld>
  <p:clrMapOvr>
    <a:masterClrMapping/>
  </p:clrMapOvr>
</p:sld>
</file>

<file path=ppt/slides/slide18.xml><?xml version="1.0" encoding="utf-8"?>
<p:sld xmlns:p="http://schemas.openxmlformats.org/presentationml/2006/main" xmlns:a="http://schemas.openxmlformats.org/drawingml/2006/main" showMasterSp="false">
  <p:cSld>
    <p:spTree>
      <p:nvGrpSpPr>
        <p:cNvPr id="1" name=""/>
        <p:cNvGrpSpPr/>
        <p:nvPr/>
      </p:nvGrpSpPr>
      <p:grpSpPr>
        <a:xfrm>
          <a:off x="0" y="0"/>
          <a:ext cx="0" cy="0"/>
          <a:chOff x="0" y="0"/>
          <a:chExt cx="0" cy="0"/>
        </a:xfrm>
      </p:grpSpPr>
      <p:sp>
        <p:nvSpPr>
          <p:cNvPr name="AutoShape 1" id="2"/>
          <p:cNvSpPr/>
          <p:nvPr/>
        </p:nvSpPr>
        <p:spPr>
          <a:xfrm>
            <a:off x="0" y="0"/>
            <a:ext cx="13004800" cy="9753600"/>
          </a:xfrm>
          <a:prstGeom prst="rect">
            <a:avLst/>
          </a:prstGeom>
          <a:solidFill>
            <a:srgbClr val="ECB126"/>
          </a:solidFill>
        </p:spPr>
      </p:sp>
      <p:sp>
        <p:nvSpPr>
          <p:cNvPr name="TextBox 2" id="3"/>
          <p:cNvSpPr txBox="true"/>
          <p:nvPr/>
        </p:nvSpPr>
        <p:spPr>
          <a:xfrm>
            <a:off x="0" y="508000"/>
            <a:ext cx="13004800" cy="701040"/>
          </a:xfrm>
          <a:prstGeom prst="rect">
            <a:avLst/>
          </a:prstGeom>
        </p:spPr>
        <p:txBody>
          <a:bodyPr anchor="t" wrap="none" tIns="0" bIns="0" lIns="254000" rIns="254000"/>
          <a:lstStyle/>
          <a:p>
            <a:pPr algn="ctr"/>
            <a:r>
              <a:rPr lang="en-US" b="true" sz="4600">
                <a:solidFill>
                  <a:srgbClr val="FFFFFF"/>
                </a:solidFill>
                <a:latin typeface="Calibri"/>
              </a:rPr>
              <a:t>Which ones do you think are private?</a:t>
            </a:r>
          </a:p>
        </p:txBody>
      </p:sp>
      <p:sp>
        <p:nvSpPr>
          <p:cNvPr name="TextBox 3" id="4"/>
          <p:cNvSpPr txBox="true"/>
          <p:nvPr/>
        </p:nvSpPr>
        <p:spPr>
          <a:xfrm>
            <a:off x="254000" y="1717040"/>
            <a:ext cx="12496800" cy="6684162"/>
          </a:xfrm>
          <a:prstGeom prst="rect">
            <a:avLst/>
          </a:prstGeom>
        </p:spPr>
        <p:txBody>
          <a:bodyPr wrap="square">
            <a:normAutofit/>
          </a:bodyPr>
          <a:lstStyle/>
          <a:p>
            <a:pPr indent="-762000" algn="l" marL="762000">
              <a:lnSpc>
                <a:spcPct val="76800"/>
              </a:lnSpc>
              <a:buAutoNum type="arabicPeriod" startAt="1"/>
            </a:pPr>
            <a:r>
              <a:rPr lang="en-US" b="false" sz="4800">
                <a:solidFill>
                  <a:srgbClr val="FFFFFF"/>
                </a:solidFill>
                <a:effectLst>
                  <a:outerShdw blurRad="20000" dist="30000" dir="2700000">
                    <a:srgbClr val="000000">
                      <a:alpha val="75000"/>
                    </a:srgbClr>
                  </a:outerShdw>
                </a:effectLst>
                <a:latin typeface="Calibri"/>
              </a:rPr>
              <a:t> Full Name</a:t>
            </a:r>
          </a:p>
          <a:p>
            <a:pPr indent="-762000" algn="l" marL="762000">
              <a:lnSpc>
                <a:spcPct val="76800"/>
              </a:lnSpc>
              <a:buAutoNum type="arabicPeriod" startAt="1"/>
            </a:pPr>
            <a:r>
              <a:rPr lang="en-US" b="false" sz="4800">
                <a:solidFill>
                  <a:srgbClr val="FFFFFF"/>
                </a:solidFill>
                <a:effectLst>
                  <a:outerShdw blurRad="20000" dist="30000" dir="2700000">
                    <a:srgbClr val="000000">
                      <a:alpha val="75000"/>
                    </a:srgbClr>
                  </a:outerShdw>
                </a:effectLst>
                <a:latin typeface="Calibri"/>
              </a:rPr>
              <a:t> Street Address</a:t>
            </a:r>
          </a:p>
          <a:p>
            <a:pPr indent="-762000" algn="l" marL="762000">
              <a:lnSpc>
                <a:spcPct val="76800"/>
              </a:lnSpc>
              <a:buAutoNum type="arabicPeriod" startAt="1"/>
            </a:pPr>
            <a:r>
              <a:rPr lang="en-US" b="false" sz="4800">
                <a:solidFill>
                  <a:srgbClr val="FFFFFF"/>
                </a:solidFill>
                <a:effectLst>
                  <a:outerShdw blurRad="20000" dist="30000" dir="2700000">
                    <a:srgbClr val="000000">
                      <a:alpha val="75000"/>
                    </a:srgbClr>
                  </a:outerShdw>
                </a:effectLst>
                <a:latin typeface="Calibri"/>
              </a:rPr>
              <a:t> Email Address</a:t>
            </a:r>
          </a:p>
          <a:p>
            <a:pPr indent="-762000" algn="l" marL="762000">
              <a:lnSpc>
                <a:spcPct val="76800"/>
              </a:lnSpc>
              <a:buAutoNum type="arabicPeriod" startAt="1"/>
            </a:pPr>
            <a:r>
              <a:rPr lang="en-US" b="false" sz="4800">
                <a:solidFill>
                  <a:srgbClr val="FFFFFF"/>
                </a:solidFill>
                <a:effectLst>
                  <a:outerShdw blurRad="20000" dist="30000" dir="2700000">
                    <a:srgbClr val="000000">
                      <a:alpha val="75000"/>
                    </a:srgbClr>
                  </a:outerShdw>
                </a:effectLst>
                <a:latin typeface="Calibri"/>
              </a:rPr>
              <a:t> Date of birth</a:t>
            </a:r>
          </a:p>
          <a:p>
            <a:pPr indent="-762000" algn="l" marL="762000">
              <a:lnSpc>
                <a:spcPct val="76800"/>
              </a:lnSpc>
              <a:buAutoNum type="arabicPeriod" startAt="1"/>
            </a:pPr>
            <a:r>
              <a:rPr lang="en-US" b="false" sz="4800">
                <a:solidFill>
                  <a:srgbClr val="FFFFFF"/>
                </a:solidFill>
                <a:effectLst>
                  <a:outerShdw blurRad="20000" dist="30000" dir="2700000">
                    <a:srgbClr val="000000">
                      <a:alpha val="75000"/>
                    </a:srgbClr>
                  </a:outerShdw>
                </a:effectLst>
                <a:latin typeface="Calibri"/>
              </a:rPr>
              <a:t> Gender</a:t>
            </a:r>
          </a:p>
          <a:p>
            <a:pPr indent="-762000" algn="l" marL="762000">
              <a:lnSpc>
                <a:spcPct val="76800"/>
              </a:lnSpc>
              <a:buAutoNum type="arabicPeriod" startAt="1"/>
            </a:pPr>
            <a:r>
              <a:rPr lang="en-US" b="false" sz="4800">
                <a:solidFill>
                  <a:srgbClr val="FFFFFF"/>
                </a:solidFill>
                <a:effectLst>
                  <a:outerShdw blurRad="20000" dist="30000" dir="2700000">
                    <a:srgbClr val="000000">
                      <a:alpha val="75000"/>
                    </a:srgbClr>
                  </a:outerShdw>
                </a:effectLst>
                <a:latin typeface="Calibri"/>
              </a:rPr>
              <a:t> How many brothers and sisters you have</a:t>
            </a:r>
          </a:p>
          <a:p>
            <a:pPr indent="-762000" algn="l" marL="762000">
              <a:lnSpc>
                <a:spcPct val="76800"/>
              </a:lnSpc>
              <a:buAutoNum type="arabicPeriod" startAt="1"/>
            </a:pPr>
            <a:r>
              <a:rPr lang="en-US" b="false" sz="4800">
                <a:solidFill>
                  <a:srgbClr val="FFFFFF"/>
                </a:solidFill>
                <a:effectLst>
                  <a:outerShdw blurRad="20000" dist="30000" dir="2700000">
                    <a:srgbClr val="000000">
                      <a:alpha val="75000"/>
                    </a:srgbClr>
                  </a:outerShdw>
                </a:effectLst>
                <a:latin typeface="Calibri"/>
              </a:rPr>
              <a:t> phone numbers</a:t>
            </a:r>
          </a:p>
          <a:p>
            <a:pPr indent="-762000" algn="l" marL="762000">
              <a:lnSpc>
                <a:spcPct val="76800"/>
              </a:lnSpc>
              <a:buAutoNum type="arabicPeriod" startAt="1"/>
            </a:pPr>
            <a:r>
              <a:rPr lang="en-US" b="false" sz="4800">
                <a:solidFill>
                  <a:srgbClr val="FFFFFF"/>
                </a:solidFill>
                <a:effectLst>
                  <a:outerShdw blurRad="20000" dist="30000" dir="2700000">
                    <a:srgbClr val="000000">
                      <a:alpha val="75000"/>
                    </a:srgbClr>
                  </a:outerShdw>
                </a:effectLst>
                <a:latin typeface="Calibri"/>
              </a:rPr>
              <a:t> credit card</a:t>
            </a:r>
          </a:p>
          <a:p>
            <a:pPr indent="-762000" algn="l" marL="762000">
              <a:lnSpc>
                <a:spcPct val="76800"/>
              </a:lnSpc>
              <a:buAutoNum type="arabicPeriod" startAt="1"/>
            </a:pPr>
            <a:r>
              <a:rPr lang="en-US" b="false" sz="4800">
                <a:solidFill>
                  <a:srgbClr val="FFFFFF"/>
                </a:solidFill>
                <a:effectLst>
                  <a:outerShdw blurRad="20000" dist="30000" dir="2700000">
                    <a:srgbClr val="000000">
                      <a:alpha val="75000"/>
                    </a:srgbClr>
                  </a:outerShdw>
                </a:effectLst>
                <a:latin typeface="Calibri"/>
              </a:rPr>
              <a:t> favorite food</a:t>
            </a:r>
          </a:p>
          <a:p>
            <a:pPr indent="-762000" algn="l" marL="762000">
              <a:lnSpc>
                <a:spcPct val="76800"/>
              </a:lnSpc>
              <a:buAutoNum type="arabicPeriod" startAt="1"/>
            </a:pPr>
            <a:r>
              <a:rPr lang="en-US" b="false" sz="4800">
                <a:solidFill>
                  <a:srgbClr val="FFFFFF"/>
                </a:solidFill>
                <a:effectLst>
                  <a:outerShdw blurRad="20000" dist="30000" dir="2700000">
                    <a:srgbClr val="000000">
                      <a:alpha val="75000"/>
                    </a:srgbClr>
                  </a:outerShdw>
                </a:effectLst>
                <a:latin typeface="Calibri"/>
              </a:rPr>
              <a:t> Your pet's name</a:t>
            </a:r>
          </a:p>
          <a:p>
            <a:pPr indent="-762000" algn="l" marL="762000">
              <a:lnSpc>
                <a:spcPct val="76800"/>
              </a:lnSpc>
              <a:buAutoNum type="arabicPeriod" startAt="1"/>
            </a:pPr>
            <a:r>
              <a:rPr lang="en-US" b="false" sz="4800">
                <a:solidFill>
                  <a:srgbClr val="FFFFFF"/>
                </a:solidFill>
                <a:effectLst>
                  <a:outerShdw blurRad="20000" dist="30000" dir="2700000">
                    <a:srgbClr val="000000">
                      <a:alpha val="75000"/>
                    </a:srgbClr>
                  </a:outerShdw>
                </a:effectLst>
                <a:latin typeface="Calibri"/>
              </a:rPr>
              <a:t> Your mother's maiden name</a:t>
            </a:r>
          </a:p>
          <a:p>
            <a:pPr indent="-762000" algn="l" marL="762000">
              <a:lnSpc>
                <a:spcPct val="76800"/>
              </a:lnSpc>
              <a:buAutoNum type="arabicPeriod" startAt="1"/>
            </a:pPr>
            <a:r>
              <a:rPr lang="en-US" b="false" sz="4800">
                <a:solidFill>
                  <a:srgbClr val="FFFFFF"/>
                </a:solidFill>
                <a:effectLst>
                  <a:outerShdw blurRad="20000" dist="30000" dir="2700000">
                    <a:srgbClr val="000000">
                      <a:alpha val="75000"/>
                    </a:srgbClr>
                  </a:outerShdw>
                </a:effectLst>
                <a:latin typeface="Calibri"/>
              </a:rPr>
              <a:t> The name of your school</a:t>
            </a:r>
          </a:p>
        </p:txBody>
      </p:sp>
    </p:spTree>
  </p:cSld>
  <p:clrMapOvr>
    <a:masterClrMapping/>
  </p:clrMapOvr>
</p:sld>
</file>

<file path=ppt/slides/slide19.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4145280"/>
            <a:ext cx="13004800" cy="1463040"/>
          </a:xfrm>
          <a:prstGeom prst="rect">
            <a:avLst/>
          </a:prstGeom>
        </p:spPr>
      </p:pic>
      <p:sp>
        <p:nvSpPr>
          <p:cNvPr name="TextBox 3" id="4"/>
          <p:cNvSpPr txBox="true"/>
          <p:nvPr/>
        </p:nvSpPr>
        <p:spPr>
          <a:xfrm>
            <a:off x="0" y="4145280"/>
            <a:ext cx="13004800" cy="1463040"/>
          </a:xfrm>
          <a:prstGeom prst="rect">
            <a:avLst/>
          </a:prstGeom>
        </p:spPr>
        <p:txBody>
          <a:bodyPr anchor="ctr" wrap="square" tIns="254000" bIns="254000" lIns="254000" rIns="254000">
            <a:normAutofit/>
          </a:bodyPr>
          <a:lstStyle/>
          <a:p>
            <a:pPr algn="ctr"/>
            <a:r>
              <a:rPr lang="en-US" b="false" sz="8000">
                <a:solidFill>
                  <a:srgbClr val="FFFFFF"/>
                </a:solidFill>
                <a:effectLst>
                  <a:outerShdw blurRad="20000" dist="30000" dir="2700000">
                    <a:srgbClr val="000000">
                      <a:alpha val="75000"/>
                    </a:srgbClr>
                  </a:outerShdw>
                </a:effectLst>
                <a:latin typeface="Calibri"/>
              </a:rPr>
              <a:t>Discuss All About Me</a:t>
            </a:r>
          </a:p>
        </p:txBody>
      </p:sp>
      <p:sp>
        <p:nvSpPr>
          <p:cNvPr name="TextBox 4" id="5"/>
          <p:cNvSpPr txBox="true"/>
          <p:nvPr/>
        </p:nvSpPr>
        <p:spPr>
          <a:xfrm>
            <a:off x="0" y="9626600"/>
            <a:ext cx="13004800" cy="121920"/>
          </a:xfrm>
          <a:prstGeom prst="rect">
            <a:avLst/>
          </a:prstGeom>
        </p:spPr>
        <p:txBody>
          <a:bodyPr anchor="t" wrap="none" tIns="0" bIns="0" lIns="254000" rIns="254000"/>
          <a:lstStyle/>
          <a:p>
            <a:pPr algn="l"/>
            <a:r>
              <a:rPr lang="en-US" b="true" sz="800">
                <a:solidFill>
                  <a:srgbClr val="FFFFFF"/>
                </a:solidFill>
                <a:latin typeface="Calibri"/>
              </a:rPr>
              <a:t>cc: andybullock77 - https://www.flickr.com/photos/94549249@N00</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3413760"/>
            <a:ext cx="13004800" cy="2926080"/>
          </a:xfrm>
          <a:prstGeom prst="rect">
            <a:avLst/>
          </a:prstGeom>
        </p:spPr>
      </p:pic>
      <p:sp>
        <p:nvSpPr>
          <p:cNvPr name="TextBox 3" id="4"/>
          <p:cNvSpPr txBox="true"/>
          <p:nvPr/>
        </p:nvSpPr>
        <p:spPr>
          <a:xfrm>
            <a:off x="0" y="3413760"/>
            <a:ext cx="13004800" cy="2926080"/>
          </a:xfrm>
          <a:prstGeom prst="rect">
            <a:avLst/>
          </a:prstGeom>
        </p:spPr>
        <p:txBody>
          <a:bodyPr anchor="ctr" wrap="square" tIns="254000" bIns="254000" lIns="254000" rIns="254000">
            <a:normAutofit/>
          </a:bodyPr>
          <a:lstStyle/>
          <a:p>
            <a:pPr algn="ctr"/>
            <a:r>
              <a:rPr lang="en-US" b="false" sz="6800">
                <a:solidFill>
                  <a:srgbClr val="FFFFFF"/>
                </a:solidFill>
                <a:effectLst>
                  <a:outerShdw blurRad="20000" dist="30000" dir="2700000">
                    <a:srgbClr val="000000">
                      <a:alpha val="75000"/>
                    </a:srgbClr>
                  </a:outerShdw>
                </a:effectLst>
                <a:latin typeface="Calibri"/>
              </a:rPr>
              <a:t>How can you protect yourself from online identity theft?</a:t>
            </a:r>
          </a:p>
        </p:txBody>
      </p:sp>
      <p:sp>
        <p:nvSpPr>
          <p:cNvPr name="TextBox 4" id="5"/>
          <p:cNvSpPr txBox="true"/>
          <p:nvPr/>
        </p:nvSpPr>
        <p:spPr>
          <a:xfrm>
            <a:off x="0" y="9626600"/>
            <a:ext cx="13004800" cy="121920"/>
          </a:xfrm>
          <a:prstGeom prst="rect">
            <a:avLst/>
          </a:prstGeom>
        </p:spPr>
        <p:txBody>
          <a:bodyPr anchor="t" wrap="none" tIns="0" bIns="0" lIns="254000" rIns="254000"/>
          <a:lstStyle/>
          <a:p>
            <a:pPr algn="l"/>
            <a:r>
              <a:rPr lang="en-US" b="true" sz="800">
                <a:solidFill>
                  <a:srgbClr val="FFFFFF"/>
                </a:solidFill>
                <a:latin typeface="Calibri"/>
              </a:rPr>
              <a:t>cc: woodleywonderworks - https://www.flickr.com/photos/73645804@N00</a:t>
            </a:r>
          </a:p>
        </p:txBody>
      </p:sp>
    </p:spTree>
  </p:cSld>
  <p:clrMapOvr>
    <a:masterClrMapping/>
  </p:clrMapOvr>
</p:sld>
</file>

<file path=ppt/slides/slide20.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3738880"/>
            <a:ext cx="13004800" cy="2682240"/>
          </a:xfrm>
          <a:prstGeom prst="rect">
            <a:avLst/>
          </a:prstGeom>
        </p:spPr>
      </p:pic>
      <p:sp>
        <p:nvSpPr>
          <p:cNvPr name="TextBox 3" id="4"/>
          <p:cNvSpPr txBox="true"/>
          <p:nvPr/>
        </p:nvSpPr>
        <p:spPr>
          <a:xfrm>
            <a:off x="0" y="3860800"/>
            <a:ext cx="13004800" cy="2438400"/>
          </a:xfrm>
          <a:prstGeom prst="rect">
            <a:avLst/>
          </a:prstGeom>
        </p:spPr>
        <p:txBody>
          <a:bodyPr anchor="t" wrap="none" tIns="0" bIns="0" lIns="254000" rIns="254000"/>
          <a:lstStyle/>
          <a:p>
            <a:pPr algn="ctr"/>
            <a:r>
              <a:rPr lang="en-US" b="true" sz="16000">
                <a:solidFill>
                  <a:srgbClr val="FFFFFF"/>
                </a:solidFill>
                <a:effectLst>
                  <a:outerShdw blurRad="20000" dist="30000" dir="2700000">
                    <a:srgbClr val="000000">
                      <a:alpha val="80000"/>
                    </a:srgbClr>
                  </a:outerShdw>
                </a:effectLst>
                <a:latin typeface="Calibri"/>
              </a:rPr>
              <a:t>Assessment</a:t>
            </a:r>
          </a:p>
        </p:txBody>
      </p:sp>
      <p:sp>
        <p:nvSpPr>
          <p:cNvPr name="TextBox 4" id="5"/>
          <p:cNvSpPr txBox="true"/>
          <p:nvPr/>
        </p:nvSpPr>
        <p:spPr>
          <a:xfrm>
            <a:off x="0" y="9626600"/>
            <a:ext cx="13004800" cy="121920"/>
          </a:xfrm>
          <a:prstGeom prst="rect">
            <a:avLst/>
          </a:prstGeom>
        </p:spPr>
        <p:txBody>
          <a:bodyPr anchor="t" wrap="none" tIns="0" bIns="0" lIns="254000" rIns="254000"/>
          <a:lstStyle/>
          <a:p>
            <a:pPr algn="l"/>
            <a:r>
              <a:rPr lang="en-US" b="true" sz="800">
                <a:solidFill>
                  <a:srgbClr val="FFFFFF"/>
                </a:solidFill>
                <a:latin typeface="Calibri"/>
              </a:rPr>
              <a:t>cc: BarbaraLN - https://www.flickr.com/photos/46097950@N02</a:t>
            </a:r>
          </a:p>
        </p:txBody>
      </p:sp>
    </p:spTree>
  </p:cSld>
  <p:clrMapOvr>
    <a:masterClrMapping/>
  </p:clrMapOvr>
</p:sld>
</file>

<file path=ppt/slides/slide3.xml><?xml version="1.0" encoding="utf-8"?>
<p:sld xmlns:p="http://schemas.openxmlformats.org/presentationml/2006/main" xmlns:a="http://schemas.openxmlformats.org/drawingml/2006/main" showMasterSp="false">
  <p:cSld>
    <p:spTree>
      <p:nvGrpSpPr>
        <p:cNvPr id="1" name=""/>
        <p:cNvGrpSpPr/>
        <p:nvPr/>
      </p:nvGrpSpPr>
      <p:grpSpPr>
        <a:xfrm>
          <a:off x="0" y="0"/>
          <a:ext cx="0" cy="0"/>
          <a:chOff x="0" y="0"/>
          <a:chExt cx="0" cy="0"/>
        </a:xfrm>
      </p:grpSpPr>
      <p:sp>
        <p:nvSpPr>
          <p:cNvPr name="AutoShape 1" id="2"/>
          <p:cNvSpPr/>
          <p:nvPr/>
        </p:nvSpPr>
        <p:spPr>
          <a:xfrm>
            <a:off x="0" y="0"/>
            <a:ext cx="13004800" cy="9753600"/>
          </a:xfrm>
          <a:prstGeom prst="rect">
            <a:avLst/>
          </a:prstGeom>
          <a:solidFill>
            <a:srgbClr val="F05D33"/>
          </a:solidFill>
        </p:spPr>
      </p:sp>
      <p:sp>
        <p:nvSpPr>
          <p:cNvPr name="TextBox 2" id="3"/>
          <p:cNvSpPr txBox="true"/>
          <p:nvPr/>
        </p:nvSpPr>
        <p:spPr>
          <a:xfrm>
            <a:off x="0" y="508000"/>
            <a:ext cx="13004800" cy="929640"/>
          </a:xfrm>
          <a:prstGeom prst="rect">
            <a:avLst/>
          </a:prstGeom>
        </p:spPr>
        <p:txBody>
          <a:bodyPr anchor="t" wrap="none" tIns="0" bIns="0" lIns="254000" rIns="254000"/>
          <a:lstStyle/>
          <a:p>
            <a:pPr algn="ctr"/>
            <a:r>
              <a:rPr lang="en-US" b="true" sz="6100">
                <a:solidFill>
                  <a:srgbClr val="FFFFFF"/>
                </a:solidFill>
                <a:latin typeface="Calibri"/>
              </a:rPr>
              <a:t>In this lesson, you will learn</a:t>
            </a:r>
          </a:p>
        </p:txBody>
      </p:sp>
      <p:sp>
        <p:nvSpPr>
          <p:cNvPr name="TextBox 3" id="4"/>
          <p:cNvSpPr txBox="true"/>
          <p:nvPr/>
        </p:nvSpPr>
        <p:spPr>
          <a:xfrm>
            <a:off x="254000" y="1945640"/>
            <a:ext cx="12496800" cy="6606540"/>
          </a:xfrm>
          <a:prstGeom prst="rect">
            <a:avLst/>
          </a:prstGeom>
        </p:spPr>
        <p:txBody>
          <a:bodyPr wrap="square">
            <a:normAutofit/>
          </a:bodyPr>
          <a:lstStyle/>
          <a:p>
            <a:pPr indent="-762000" algn="l" marL="762000">
              <a:lnSpc>
                <a:spcPct val="80000"/>
              </a:lnSpc>
              <a:buFont typeface="Calibri"/>
              <a:buChar char="•"/>
            </a:pPr>
            <a:r>
              <a:rPr lang="en-US" b="false" sz="5000">
                <a:solidFill>
                  <a:srgbClr val="FFFFFF"/>
                </a:solidFill>
                <a:effectLst>
                  <a:outerShdw blurRad="20000" dist="30000" dir="2700000">
                    <a:srgbClr val="000000">
                      <a:alpha val="75000"/>
                    </a:srgbClr>
                  </a:outerShdw>
                </a:effectLst>
                <a:latin typeface="Calibri"/>
              </a:rPr>
              <a:t>learn about the benefits of sharing information online, but also about the safety and security risks of sharing certain types of information.</a:t>
            </a:r>
          </a:p>
          <a:p>
            <a:pPr indent="-762000" algn="l" marL="762000">
              <a:lnSpc>
                <a:spcPct val="80000"/>
              </a:lnSpc>
              <a:buFont typeface="Calibri"/>
              <a:buChar char="•"/>
            </a:pPr>
            <a:r>
              <a:rPr lang="en-US" b="false" sz="5000">
                <a:solidFill>
                  <a:srgbClr val="FFFFFF"/>
                </a:solidFill>
                <a:effectLst>
                  <a:outerShdw blurRad="20000" dist="30000" dir="2700000">
                    <a:srgbClr val="000000">
                      <a:alpha val="75000"/>
                    </a:srgbClr>
                  </a:outerShdw>
                </a:effectLst>
                <a:latin typeface="Calibri"/>
              </a:rPr>
              <a:t>understand what type of information can put them at risk for identity theft and other scams.</a:t>
            </a:r>
          </a:p>
          <a:p>
            <a:pPr indent="-762000" algn="l" marL="762000">
              <a:lnSpc>
                <a:spcPct val="80000"/>
              </a:lnSpc>
              <a:buFont typeface="Calibri"/>
              <a:buChar char="•"/>
            </a:pPr>
            <a:r>
              <a:rPr lang="en-US" b="false" sz="5000">
                <a:solidFill>
                  <a:srgbClr val="FFFFFF"/>
                </a:solidFill>
                <a:effectLst>
                  <a:outerShdw blurRad="20000" dist="30000" dir="2700000">
                    <a:srgbClr val="000000">
                      <a:alpha val="75000"/>
                    </a:srgbClr>
                  </a:outerShdw>
                </a:effectLst>
                <a:latin typeface="Calibri"/>
              </a:rPr>
              <a:t>distinguish between personal information, which is safe to share online, and private information, which is unsafe to share.</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4876800"/>
            <a:ext cx="13004800" cy="0"/>
          </a:xfrm>
          <a:prstGeom prst="rect">
            <a:avLst/>
          </a:prstGeom>
        </p:spPr>
      </p:pic>
      <p:sp>
        <p:nvSpPr>
          <p:cNvPr name="TextBox 3" id="4"/>
          <p:cNvSpPr txBox="true"/>
          <p:nvPr/>
        </p:nvSpPr>
        <p:spPr>
          <a:xfrm>
            <a:off x="0" y="4876800"/>
            <a:ext cx="13004800" cy="0"/>
          </a:xfrm>
          <a:prstGeom prst="rect">
            <a:avLst/>
          </a:prstGeom>
        </p:spPr>
        <p:txBody>
          <a:bodyPr anchor="ctr" wrap="square" tIns="254000" bIns="254000" lIns="254000" rIns="254000">
            <a:normAutofit/>
          </a:bodyPr>
          <a:lstStyle/>
          <a:p>
            <a:pPr algn="ctr"/>
            <a:r>
              <a:rPr lang="en-US" b="false" sz="800">
                <a:solidFill>
                  <a:srgbClr val="FFFFFF"/>
                </a:solidFill>
                <a:effectLst>
                  <a:outerShdw blurRad="20000" dist="30000" dir="2700000">
                    <a:srgbClr val="000000">
                      <a:alpha val="75000"/>
                    </a:srgbClr>
                  </a:outerShdw>
                </a:effectLst>
                <a:latin typeface="Calibri"/>
              </a:rPr>
              <a:t>Discussion</a:t>
            </a:r>
          </a:p>
        </p:txBody>
      </p:sp>
      <p:sp>
        <p:nvSpPr>
          <p:cNvPr name="TextBox 4" id="5"/>
          <p:cNvSpPr txBox="true"/>
          <p:nvPr/>
        </p:nvSpPr>
        <p:spPr>
          <a:xfrm>
            <a:off x="0" y="9626600"/>
            <a:ext cx="13004800" cy="121920"/>
          </a:xfrm>
          <a:prstGeom prst="rect">
            <a:avLst/>
          </a:prstGeom>
        </p:spPr>
        <p:txBody>
          <a:bodyPr anchor="t" wrap="none" tIns="0" bIns="0" lIns="254000" rIns="254000"/>
          <a:lstStyle/>
          <a:p>
            <a:pPr algn="l"/>
            <a:r>
              <a:rPr lang="en-US" b="true" sz="800">
                <a:solidFill>
                  <a:srgbClr val="FFFFFF"/>
                </a:solidFill>
                <a:latin typeface="Calibri"/>
              </a:rPr>
              <a:t>cc: FutUndBeidl - https://www.flickr.com/photos/61423903@N06</a:t>
            </a:r>
          </a:p>
        </p:txBody>
      </p:sp>
    </p:spTree>
  </p:cSld>
  <p:clrMapOvr>
    <a:masterClrMapping/>
  </p:clrMapOvr>
</p:sld>
</file>

<file path=ppt/slides/slide5.xml><?xml version="1.0" encoding="utf-8"?>
<p:sld xmlns:p="http://schemas.openxmlformats.org/presentationml/2006/main" xmlns:a="http://schemas.openxmlformats.org/drawingml/2006/main" showMasterSp="false">
  <p:cSld>
    <p:spTree>
      <p:nvGrpSpPr>
        <p:cNvPr id="1" name=""/>
        <p:cNvGrpSpPr/>
        <p:nvPr/>
      </p:nvGrpSpPr>
      <p:grpSpPr>
        <a:xfrm>
          <a:off x="0" y="0"/>
          <a:ext cx="0" cy="0"/>
          <a:chOff x="0" y="0"/>
          <a:chExt cx="0" cy="0"/>
        </a:xfrm>
      </p:grpSpPr>
      <p:sp>
        <p:nvSpPr>
          <p:cNvPr name="AutoShape 1" id="2"/>
          <p:cNvSpPr/>
          <p:nvPr/>
        </p:nvSpPr>
        <p:spPr>
          <a:xfrm>
            <a:off x="0" y="0"/>
            <a:ext cx="13004800" cy="9753600"/>
          </a:xfrm>
          <a:prstGeom prst="rect">
            <a:avLst/>
          </a:prstGeom>
          <a:solidFill>
            <a:srgbClr val="ECB126"/>
          </a:solidFill>
        </p:spPr>
      </p:sp>
      <p:sp>
        <p:nvSpPr>
          <p:cNvPr name="TextBox 2" id="3"/>
          <p:cNvSpPr txBox="true"/>
          <p:nvPr/>
        </p:nvSpPr>
        <p:spPr>
          <a:xfrm>
            <a:off x="0" y="0"/>
            <a:ext cx="13004800" cy="6045200"/>
          </a:xfrm>
          <a:prstGeom prst="rect">
            <a:avLst/>
          </a:prstGeom>
        </p:spPr>
        <p:txBody>
          <a:bodyPr anchor="ctr" wrap="square" tIns="254000" bIns="254000" lIns="254000" rIns="254000">
            <a:normAutofit/>
          </a:bodyPr>
          <a:lstStyle/>
          <a:p>
            <a:pPr algn="ctr"/>
            <a:r>
              <a:rPr lang="en-US" b="false" sz="8000">
                <a:solidFill>
                  <a:srgbClr val="FFFFFF"/>
                </a:solidFill>
                <a:latin typeface="Calibri"/>
              </a:rPr>
              <a:t>Register (Online)
-to enter your information in order to sign up and get access to a website</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4145280"/>
            <a:ext cx="13004800" cy="1463040"/>
          </a:xfrm>
          <a:prstGeom prst="rect">
            <a:avLst/>
          </a:prstGeom>
        </p:spPr>
      </p:pic>
      <p:sp>
        <p:nvSpPr>
          <p:cNvPr name="TextBox 3" id="4"/>
          <p:cNvSpPr txBox="true"/>
          <p:nvPr/>
        </p:nvSpPr>
        <p:spPr>
          <a:xfrm>
            <a:off x="0" y="4145280"/>
            <a:ext cx="13004800" cy="1463040"/>
          </a:xfrm>
          <a:prstGeom prst="rect">
            <a:avLst/>
          </a:prstGeom>
        </p:spPr>
        <p:txBody>
          <a:bodyPr anchor="ctr" wrap="square" tIns="254000" bIns="254000" lIns="254000" rIns="254000">
            <a:normAutofit/>
          </a:bodyPr>
          <a:lstStyle/>
          <a:p>
            <a:pPr algn="ctr"/>
            <a:r>
              <a:rPr lang="en-US" b="false" sz="8000">
                <a:solidFill>
                  <a:srgbClr val="FFFFFF"/>
                </a:solidFill>
                <a:effectLst>
                  <a:outerShdw blurRad="20000" dist="30000" dir="2700000">
                    <a:srgbClr val="000000">
                      <a:alpha val="75000"/>
                    </a:srgbClr>
                  </a:outerShdw>
                </a:effectLst>
                <a:latin typeface="Calibri"/>
              </a:rPr>
              <a:t>Discussion with Links</a:t>
            </a:r>
          </a:p>
        </p:txBody>
      </p:sp>
      <p:sp>
        <p:nvSpPr>
          <p:cNvPr name="TextBox 4" id="5"/>
          <p:cNvSpPr txBox="true"/>
          <p:nvPr/>
        </p:nvSpPr>
        <p:spPr>
          <a:xfrm>
            <a:off x="0" y="9626600"/>
            <a:ext cx="13004800" cy="121920"/>
          </a:xfrm>
          <a:prstGeom prst="rect">
            <a:avLst/>
          </a:prstGeom>
        </p:spPr>
        <p:txBody>
          <a:bodyPr anchor="t" wrap="none" tIns="0" bIns="0" lIns="254000" rIns="254000"/>
          <a:lstStyle/>
          <a:p>
            <a:pPr algn="l"/>
            <a:r>
              <a:rPr lang="en-US" b="true" sz="800">
                <a:solidFill>
                  <a:srgbClr val="FFFFFF"/>
                </a:solidFill>
                <a:latin typeface="Calibri"/>
              </a:rPr>
              <a:t>cc: Black_Claw - https://www.flickr.com/photos/24833567@N03</a:t>
            </a:r>
          </a:p>
        </p:txBody>
      </p:sp>
    </p:spTree>
  </p:cSld>
  <p:clrMapOvr>
    <a:masterClrMapping/>
  </p:clrMapOvr>
</p:sld>
</file>

<file path=ppt/slides/slide7.xml><?xml version="1.0" encoding="utf-8"?>
<p:sld xmlns:p="http://schemas.openxmlformats.org/presentationml/2006/main" xmlns:a="http://schemas.openxmlformats.org/drawingml/2006/main" showMasterSp="false">
  <p:cSld>
    <p:spTree>
      <p:nvGrpSpPr>
        <p:cNvPr id="1" name=""/>
        <p:cNvGrpSpPr/>
        <p:nvPr/>
      </p:nvGrpSpPr>
      <p:grpSpPr>
        <a:xfrm>
          <a:off x="0" y="0"/>
          <a:ext cx="0" cy="0"/>
          <a:chOff x="0" y="0"/>
          <a:chExt cx="0" cy="0"/>
        </a:xfrm>
      </p:grpSpPr>
      <p:sp>
        <p:nvSpPr>
          <p:cNvPr name="AutoShape 1" id="2"/>
          <p:cNvSpPr/>
          <p:nvPr/>
        </p:nvSpPr>
        <p:spPr>
          <a:xfrm>
            <a:off x="0" y="0"/>
            <a:ext cx="13004800" cy="9753600"/>
          </a:xfrm>
          <a:prstGeom prst="rect">
            <a:avLst/>
          </a:prstGeom>
          <a:solidFill>
            <a:srgbClr val="8C6654"/>
          </a:solidFill>
        </p:spPr>
      </p:sp>
      <p:sp>
        <p:nvSpPr>
          <p:cNvPr name="TextBox 2" id="3"/>
          <p:cNvSpPr txBox="true"/>
          <p:nvPr/>
        </p:nvSpPr>
        <p:spPr>
          <a:xfrm>
            <a:off x="0" y="0"/>
            <a:ext cx="13004800" cy="8140700"/>
          </a:xfrm>
          <a:prstGeom prst="rect">
            <a:avLst/>
          </a:prstGeom>
        </p:spPr>
        <p:txBody>
          <a:bodyPr anchor="ctr" wrap="square" tIns="254000" bIns="254000" lIns="254000" rIns="254000">
            <a:normAutofit/>
          </a:bodyPr>
          <a:lstStyle/>
          <a:p>
            <a:pPr algn="ctr"/>
            <a:r>
              <a:rPr lang="en-US" b="false" sz="6800">
                <a:solidFill>
                  <a:srgbClr val="FFFFFF"/>
                </a:solidFill>
                <a:latin typeface="Calibri"/>
              </a:rPr>
              <a:t>Some kinds of information are generally safe to share on the Internet and some are not. However, the information that’s considered safe should not be shared one-on-one with people they don’t already know offline.</a:t>
            </a:r>
          </a:p>
        </p:txBody>
      </p:sp>
    </p:spTree>
  </p:cSld>
  <p:clrMapOvr>
    <a:masterClrMapping/>
  </p:clrMapOvr>
</p:sld>
</file>

<file path=ppt/slides/slide8.xml><?xml version="1.0" encoding="utf-8"?>
<p:sld xmlns:p="http://schemas.openxmlformats.org/presentationml/2006/main" xmlns:a="http://schemas.openxmlformats.org/drawingml/2006/main" showMasterSp="false">
  <p:cSld>
    <p:spTree>
      <p:nvGrpSpPr>
        <p:cNvPr id="1" name=""/>
        <p:cNvGrpSpPr/>
        <p:nvPr/>
      </p:nvGrpSpPr>
      <p:grpSpPr>
        <a:xfrm>
          <a:off x="0" y="0"/>
          <a:ext cx="0" cy="0"/>
          <a:chOff x="0" y="0"/>
          <a:chExt cx="0" cy="0"/>
        </a:xfrm>
      </p:grpSpPr>
      <p:sp>
        <p:nvSpPr>
          <p:cNvPr name="AutoShape 1" id="2"/>
          <p:cNvSpPr/>
          <p:nvPr/>
        </p:nvSpPr>
        <p:spPr>
          <a:xfrm>
            <a:off x="0" y="0"/>
            <a:ext cx="13004800" cy="9753600"/>
          </a:xfrm>
          <a:prstGeom prst="rect">
            <a:avLst/>
          </a:prstGeom>
          <a:solidFill>
            <a:srgbClr val="ECB126"/>
          </a:solidFill>
        </p:spPr>
      </p:sp>
      <p:sp>
        <p:nvSpPr>
          <p:cNvPr name="TextBox 2" id="3"/>
          <p:cNvSpPr txBox="true"/>
          <p:nvPr/>
        </p:nvSpPr>
        <p:spPr>
          <a:xfrm>
            <a:off x="0" y="0"/>
            <a:ext cx="13004800" cy="6045200"/>
          </a:xfrm>
          <a:prstGeom prst="rect">
            <a:avLst/>
          </a:prstGeom>
        </p:spPr>
        <p:txBody>
          <a:bodyPr anchor="ctr" wrap="square" tIns="254000" bIns="254000" lIns="254000" rIns="254000">
            <a:normAutofit/>
          </a:bodyPr>
          <a:lstStyle/>
          <a:p>
            <a:pPr algn="ctr"/>
            <a:r>
              <a:rPr lang="en-US" b="false" sz="8000">
                <a:solidFill>
                  <a:srgbClr val="FFFFFF"/>
                </a:solidFill>
                <a:latin typeface="Calibri"/>
              </a:rPr>
              <a:t>personal information
-to enter your information in order to sign up and get access to a website</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showMasterSp="false">
  <p:cSld>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a:off x="0" y="0"/>
            <a:ext cx="13004800" cy="9753600"/>
          </a:xfrm>
          <a:prstGeom prst="rect">
            <a:avLst/>
          </a:prstGeom>
        </p:spPr>
      </p:pic>
      <p:pic>
        <p:nvPicPr>
          <p:cNvPr name="Picture 2" id="3"/>
          <p:cNvPicPr>
            <a:picLocks noChangeAspect="true"/>
          </p:cNvPicPr>
          <p:nvPr/>
        </p:nvPicPr>
        <p:blipFill>
          <a:blip r:embed="rId3"/>
          <a:stretch>
            <a:fillRect/>
          </a:stretch>
        </p:blipFill>
        <p:spPr>
          <a:xfrm>
            <a:off x="0" y="0"/>
            <a:ext cx="13004800" cy="9753600"/>
          </a:xfrm>
          <a:prstGeom prst="rect">
            <a:avLst/>
          </a:prstGeom>
        </p:spPr>
      </p:pic>
      <p:sp>
        <p:nvSpPr>
          <p:cNvPr name="TextBox 3" id="4"/>
          <p:cNvSpPr txBox="true"/>
          <p:nvPr/>
        </p:nvSpPr>
        <p:spPr>
          <a:xfrm>
            <a:off x="0" y="0"/>
            <a:ext cx="13004800" cy="9753600"/>
          </a:xfrm>
          <a:prstGeom prst="rect">
            <a:avLst/>
          </a:prstGeom>
        </p:spPr>
        <p:txBody>
          <a:bodyPr anchor="ctr" wrap="square" tIns="254000" bIns="254000" lIns="254000" rIns="254000">
            <a:normAutofit/>
          </a:bodyPr>
          <a:lstStyle/>
          <a:p>
            <a:pPr algn="ctr"/>
            <a:r>
              <a:rPr lang="en-US" b="false" sz="8000">
                <a:solidFill>
                  <a:srgbClr val="FFFFFF"/>
                </a:solidFill>
                <a:effectLst>
                  <a:outerShdw blurRad="20000" dist="30000" dir="2700000">
                    <a:srgbClr val="000000">
                      <a:alpha val="75000"/>
                    </a:srgbClr>
                  </a:outerShdw>
                </a:effectLst>
                <a:latin typeface="Calibri"/>
              </a:rPr>
              <a:t>private information
-information that can be used to identify you, such as your Social Security number, street address, email, phone number, etc.</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terms:modified xsi:type="dcterms:W3CDTF">2011-08-01T06:04:30Z</dcterms:modified>
  <cp:revision>1</cp:revision>
</cp:coreProperties>
</file>